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7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2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0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00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22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61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6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5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78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52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6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4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2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5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67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8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ebeach.com/" TargetMode="External"/><Relationship Id="rId2" Type="http://schemas.openxmlformats.org/officeDocument/2006/relationships/hyperlink" Target="mailto:muhasebe@enviebeach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106309" y="608496"/>
            <a:ext cx="4930775" cy="996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50" dirty="0"/>
              <a:t>En</a:t>
            </a:r>
            <a:r>
              <a:rPr sz="6350" spc="-5" dirty="0"/>
              <a:t> </a:t>
            </a:r>
            <a:r>
              <a:rPr sz="6350" dirty="0"/>
              <a:t>Vie </a:t>
            </a:r>
            <a:r>
              <a:rPr sz="6350" spc="-10" dirty="0"/>
              <a:t>Beach</a:t>
            </a:r>
            <a:endParaRPr sz="6350"/>
          </a:p>
        </p:txBody>
      </p:sp>
      <p:sp>
        <p:nvSpPr>
          <p:cNvPr id="8" name="object 8"/>
          <p:cNvSpPr txBox="1"/>
          <p:nvPr/>
        </p:nvSpPr>
        <p:spPr>
          <a:xfrm>
            <a:off x="2856228" y="1579484"/>
            <a:ext cx="3430904" cy="98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650" dirty="0">
                <a:solidFill>
                  <a:srgbClr val="1C2A28"/>
                </a:solidFill>
                <a:latin typeface="Arial"/>
                <a:cs typeface="Arial"/>
              </a:rPr>
              <a:t>Yıl</a:t>
            </a:r>
            <a:r>
              <a:rPr sz="3650" spc="-1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3650" dirty="0">
                <a:solidFill>
                  <a:srgbClr val="1C2A28"/>
                </a:solidFill>
                <a:latin typeface="Arial"/>
                <a:cs typeface="Arial"/>
              </a:rPr>
              <a:t>Sonu</a:t>
            </a:r>
            <a:r>
              <a:rPr sz="3650" spc="-10" dirty="0">
                <a:solidFill>
                  <a:srgbClr val="1C2A28"/>
                </a:solidFill>
                <a:latin typeface="Arial"/>
                <a:cs typeface="Arial"/>
              </a:rPr>
              <a:t> Raporu</a:t>
            </a:r>
            <a:endParaRPr sz="36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395"/>
              </a:spcBef>
            </a:pPr>
            <a:r>
              <a:rPr sz="1450" spc="-20" dirty="0" smtClean="0">
                <a:solidFill>
                  <a:srgbClr val="1C2A28"/>
                </a:solidFill>
                <a:latin typeface="Arial"/>
                <a:cs typeface="Arial"/>
              </a:rPr>
              <a:t>202</a:t>
            </a:r>
            <a:r>
              <a:rPr lang="tr-TR" sz="1450" spc="-20" dirty="0" smtClean="0">
                <a:solidFill>
                  <a:srgbClr val="1C2A28"/>
                </a:solidFill>
                <a:latin typeface="Arial"/>
                <a:cs typeface="Arial"/>
              </a:rPr>
              <a:t>5-2026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742950"/>
            <a:ext cx="7200897" cy="3663951"/>
          </a:xfrm>
        </p:spPr>
        <p:txBody>
          <a:bodyPr>
            <a:normAutofit fontScale="62500" lnSpcReduction="20000"/>
          </a:bodyPr>
          <a:lstStyle/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RAPORLAMA : Misafir gece başına kullanılan su miktarı (m3su/misafir </a:t>
            </a:r>
            <a:r>
              <a:rPr lang="tr-TR" spc="-10" dirty="0" smtClean="0">
                <a:latin typeface="Verdana"/>
                <a:cs typeface="Verdana"/>
              </a:rPr>
              <a:t>gece)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2025 mayıs ayı </a:t>
            </a:r>
            <a:r>
              <a:rPr lang="tr-TR" spc="-10" dirty="0" smtClean="0">
                <a:latin typeface="Verdana"/>
                <a:cs typeface="Verdana"/>
              </a:rPr>
              <a:t>:1,78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Haziran ayı: </a:t>
            </a:r>
            <a:r>
              <a:rPr lang="tr-TR" spc="-10" dirty="0" smtClean="0">
                <a:latin typeface="Verdana"/>
                <a:cs typeface="Verdana"/>
              </a:rPr>
              <a:t>0,34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Temmuz ayı: </a:t>
            </a:r>
            <a:r>
              <a:rPr lang="tr-TR" spc="-10" dirty="0" smtClean="0">
                <a:latin typeface="Verdana"/>
                <a:cs typeface="Verdana"/>
              </a:rPr>
              <a:t>0,23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Ağustos ayı: </a:t>
            </a:r>
            <a:r>
              <a:rPr lang="tr-TR" spc="-10" dirty="0" smtClean="0">
                <a:latin typeface="Verdana"/>
                <a:cs typeface="Verdana"/>
              </a:rPr>
              <a:t>0,42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Eylül ayı: </a:t>
            </a:r>
            <a:r>
              <a:rPr lang="tr-TR" spc="-10" dirty="0" smtClean="0">
                <a:latin typeface="Verdana"/>
                <a:cs typeface="Verdana"/>
              </a:rPr>
              <a:t>0,32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Ekim ayı: </a:t>
            </a:r>
            <a:r>
              <a:rPr lang="tr-TR" spc="-10" dirty="0" smtClean="0">
                <a:latin typeface="Verdana"/>
                <a:cs typeface="Verdana"/>
              </a:rPr>
              <a:t>0,45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Kasım ayı: </a:t>
            </a:r>
            <a:r>
              <a:rPr lang="tr-TR" spc="-10" dirty="0" smtClean="0">
                <a:latin typeface="Verdana"/>
                <a:cs typeface="Verdana"/>
              </a:rPr>
              <a:t>1,81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Aralık ayı: </a:t>
            </a:r>
            <a:r>
              <a:rPr lang="tr-TR" spc="-10" dirty="0" smtClean="0">
                <a:latin typeface="Verdana"/>
                <a:cs typeface="Verdana"/>
              </a:rPr>
              <a:t>0,80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2026 ocak ayı: </a:t>
            </a:r>
            <a:r>
              <a:rPr lang="tr-TR" spc="-10" dirty="0" smtClean="0">
                <a:latin typeface="Verdana"/>
                <a:cs typeface="Verdana"/>
              </a:rPr>
              <a:t>0,92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Şubat ayı: </a:t>
            </a:r>
            <a:r>
              <a:rPr lang="tr-TR" spc="-10" dirty="0" smtClean="0">
                <a:latin typeface="Verdana"/>
                <a:cs typeface="Verdana"/>
              </a:rPr>
              <a:t>1,05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Mart ayı: </a:t>
            </a:r>
            <a:r>
              <a:rPr lang="tr-TR" spc="-10" dirty="0" smtClean="0">
                <a:latin typeface="Verdana"/>
                <a:cs typeface="Verdana"/>
              </a:rPr>
              <a:t>0,83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Nisan ayı: </a:t>
            </a:r>
            <a:r>
              <a:rPr lang="tr-TR" spc="-10" dirty="0" smtClean="0">
                <a:latin typeface="Verdana"/>
                <a:cs typeface="Verdana"/>
              </a:rPr>
              <a:t>0,75</a:t>
            </a:r>
            <a:endParaRPr lang="tr-TR" spc="-10" dirty="0">
              <a:latin typeface="Verdana"/>
              <a:cs typeface="Verdana"/>
            </a:endParaRPr>
          </a:p>
          <a:p>
            <a:pPr marL="298450" marR="407670">
              <a:lnSpc>
                <a:spcPct val="101200"/>
              </a:lnSpc>
            </a:pPr>
            <a:r>
              <a:rPr lang="tr-TR" spc="-10" dirty="0">
                <a:latin typeface="Verdana"/>
                <a:cs typeface="Verdana"/>
              </a:rPr>
              <a:t>Mayıs ayı: </a:t>
            </a:r>
            <a:r>
              <a:rPr lang="tr-TR" spc="-10" dirty="0" smtClean="0">
                <a:latin typeface="Verdana"/>
                <a:cs typeface="Verdana"/>
              </a:rPr>
              <a:t>0,56</a:t>
            </a:r>
            <a:endParaRPr lang="tr-TR" spc="-10" dirty="0">
              <a:latin typeface="Verdana"/>
              <a:cs typeface="Verdana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486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11" y="4530089"/>
            <a:ext cx="9060022" cy="614729"/>
            <a:chOff x="42011" y="4530089"/>
            <a:chExt cx="9060022" cy="614729"/>
          </a:xfrm>
        </p:grpSpPr>
        <p:sp>
          <p:nvSpPr>
            <p:cNvPr id="3" name="object 3"/>
            <p:cNvSpPr/>
            <p:nvPr/>
          </p:nvSpPr>
          <p:spPr>
            <a:xfrm>
              <a:off x="260872" y="4530089"/>
              <a:ext cx="160020" cy="530860"/>
            </a:xfrm>
            <a:custGeom>
              <a:avLst/>
              <a:gdLst/>
              <a:ahLst/>
              <a:cxnLst/>
              <a:rect l="l" t="t" r="r" b="b"/>
              <a:pathLst>
                <a:path w="160020" h="530860">
                  <a:moveTo>
                    <a:pt x="96277" y="0"/>
                  </a:moveTo>
                  <a:lnTo>
                    <a:pt x="47217" y="20013"/>
                  </a:lnTo>
                  <a:lnTo>
                    <a:pt x="20667" y="67395"/>
                  </a:lnTo>
                  <a:lnTo>
                    <a:pt x="6219" y="148468"/>
                  </a:lnTo>
                  <a:lnTo>
                    <a:pt x="1971" y="193938"/>
                  </a:lnTo>
                  <a:lnTo>
                    <a:pt x="0" y="239562"/>
                  </a:lnTo>
                  <a:lnTo>
                    <a:pt x="296" y="285227"/>
                  </a:lnTo>
                  <a:lnTo>
                    <a:pt x="2856" y="330822"/>
                  </a:lnTo>
                  <a:lnTo>
                    <a:pt x="9139" y="386956"/>
                  </a:lnTo>
                  <a:lnTo>
                    <a:pt x="18870" y="442595"/>
                  </a:lnTo>
                  <a:lnTo>
                    <a:pt x="25612" y="489502"/>
                  </a:lnTo>
                  <a:lnTo>
                    <a:pt x="31524" y="515268"/>
                  </a:lnTo>
                  <a:lnTo>
                    <a:pt x="40156" y="529094"/>
                  </a:lnTo>
                  <a:lnTo>
                    <a:pt x="48048" y="530775"/>
                  </a:lnTo>
                  <a:lnTo>
                    <a:pt x="56089" y="529537"/>
                  </a:lnTo>
                  <a:lnTo>
                    <a:pt x="81890" y="498901"/>
                  </a:lnTo>
                  <a:lnTo>
                    <a:pt x="99895" y="440486"/>
                  </a:lnTo>
                  <a:lnTo>
                    <a:pt x="113636" y="389516"/>
                  </a:lnTo>
                  <a:lnTo>
                    <a:pt x="125756" y="338136"/>
                  </a:lnTo>
                  <a:lnTo>
                    <a:pt x="136244" y="286398"/>
                  </a:lnTo>
                  <a:lnTo>
                    <a:pt x="145089" y="234356"/>
                  </a:lnTo>
                  <a:lnTo>
                    <a:pt x="152281" y="182060"/>
                  </a:lnTo>
                  <a:lnTo>
                    <a:pt x="157808" y="129565"/>
                  </a:lnTo>
                  <a:lnTo>
                    <a:pt x="159613" y="89315"/>
                  </a:lnTo>
                  <a:lnTo>
                    <a:pt x="157853" y="69422"/>
                  </a:lnTo>
                  <a:lnTo>
                    <a:pt x="153122" y="50076"/>
                  </a:lnTo>
                  <a:lnTo>
                    <a:pt x="144324" y="31870"/>
                  </a:lnTo>
                  <a:lnTo>
                    <a:pt x="131438" y="16327"/>
                  </a:lnTo>
                  <a:lnTo>
                    <a:pt x="115183" y="5140"/>
                  </a:lnTo>
                  <a:lnTo>
                    <a:pt x="96277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429" y="4618366"/>
              <a:ext cx="33020" cy="502284"/>
            </a:xfrm>
            <a:custGeom>
              <a:avLst/>
              <a:gdLst/>
              <a:ahLst/>
              <a:cxnLst/>
              <a:rect l="l" t="t" r="r" b="b"/>
              <a:pathLst>
                <a:path w="33020" h="502285">
                  <a:moveTo>
                    <a:pt x="32562" y="0"/>
                  </a:moveTo>
                  <a:lnTo>
                    <a:pt x="26701" y="65661"/>
                  </a:lnTo>
                  <a:lnTo>
                    <a:pt x="14219" y="213355"/>
                  </a:lnTo>
                  <a:lnTo>
                    <a:pt x="2768" y="369147"/>
                  </a:lnTo>
                  <a:lnTo>
                    <a:pt x="0" y="459105"/>
                  </a:lnTo>
                  <a:lnTo>
                    <a:pt x="5499" y="502285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238" y="4650602"/>
              <a:ext cx="350520" cy="440690"/>
            </a:xfrm>
            <a:custGeom>
              <a:avLst/>
              <a:gdLst/>
              <a:ahLst/>
              <a:cxnLst/>
              <a:rect l="l" t="t" r="r" b="b"/>
              <a:pathLst>
                <a:path w="350520" h="440689">
                  <a:moveTo>
                    <a:pt x="292528" y="0"/>
                  </a:moveTo>
                  <a:lnTo>
                    <a:pt x="241021" y="16911"/>
                  </a:lnTo>
                  <a:lnTo>
                    <a:pt x="201073" y="54502"/>
                  </a:lnTo>
                  <a:lnTo>
                    <a:pt x="171710" y="89487"/>
                  </a:lnTo>
                  <a:lnTo>
                    <a:pt x="144145" y="125902"/>
                  </a:lnTo>
                  <a:lnTo>
                    <a:pt x="118432" y="163647"/>
                  </a:lnTo>
                  <a:lnTo>
                    <a:pt x="94625" y="202623"/>
                  </a:lnTo>
                  <a:lnTo>
                    <a:pt x="72778" y="242728"/>
                  </a:lnTo>
                  <a:lnTo>
                    <a:pt x="48558" y="293747"/>
                  </a:lnTo>
                  <a:lnTo>
                    <a:pt x="27528" y="346157"/>
                  </a:lnTo>
                  <a:lnTo>
                    <a:pt x="8545" y="389583"/>
                  </a:lnTo>
                  <a:lnTo>
                    <a:pt x="0" y="414603"/>
                  </a:lnTo>
                  <a:lnTo>
                    <a:pt x="58" y="430904"/>
                  </a:lnTo>
                  <a:lnTo>
                    <a:pt x="5879" y="436485"/>
                  </a:lnTo>
                  <a:lnTo>
                    <a:pt x="13366" y="439670"/>
                  </a:lnTo>
                  <a:lnTo>
                    <a:pt x="21669" y="440584"/>
                  </a:lnTo>
                  <a:lnTo>
                    <a:pt x="29941" y="439350"/>
                  </a:lnTo>
                  <a:lnTo>
                    <a:pt x="97503" y="387045"/>
                  </a:lnTo>
                  <a:lnTo>
                    <a:pt x="136035" y="350962"/>
                  </a:lnTo>
                  <a:lnTo>
                    <a:pt x="173404" y="313676"/>
                  </a:lnTo>
                  <a:lnTo>
                    <a:pt x="209573" y="275225"/>
                  </a:lnTo>
                  <a:lnTo>
                    <a:pt x="244506" y="235648"/>
                  </a:lnTo>
                  <a:lnTo>
                    <a:pt x="278168" y="194983"/>
                  </a:lnTo>
                  <a:lnTo>
                    <a:pt x="310522" y="153269"/>
                  </a:lnTo>
                  <a:lnTo>
                    <a:pt x="333255" y="120018"/>
                  </a:lnTo>
                  <a:lnTo>
                    <a:pt x="348406" y="83242"/>
                  </a:lnTo>
                  <a:lnTo>
                    <a:pt x="350519" y="63135"/>
                  </a:lnTo>
                  <a:lnTo>
                    <a:pt x="347754" y="43135"/>
                  </a:lnTo>
                  <a:lnTo>
                    <a:pt x="339828" y="25059"/>
                  </a:lnTo>
                  <a:lnTo>
                    <a:pt x="326461" y="10725"/>
                  </a:lnTo>
                  <a:lnTo>
                    <a:pt x="310377" y="2739"/>
                  </a:lnTo>
                  <a:lnTo>
                    <a:pt x="292528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671" y="4732068"/>
              <a:ext cx="287655" cy="412750"/>
            </a:xfrm>
            <a:custGeom>
              <a:avLst/>
              <a:gdLst/>
              <a:ahLst/>
              <a:cxnLst/>
              <a:rect l="l" t="t" r="r" b="b"/>
              <a:pathLst>
                <a:path w="287655" h="412750">
                  <a:moveTo>
                    <a:pt x="287604" y="0"/>
                  </a:moveTo>
                  <a:lnTo>
                    <a:pt x="248033" y="52724"/>
                  </a:lnTo>
                  <a:lnTo>
                    <a:pt x="159621" y="171688"/>
                  </a:lnTo>
                  <a:lnTo>
                    <a:pt x="67821" y="298076"/>
                  </a:lnTo>
                  <a:lnTo>
                    <a:pt x="18084" y="373075"/>
                  </a:lnTo>
                  <a:lnTo>
                    <a:pt x="0" y="412686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11" y="4683515"/>
              <a:ext cx="309245" cy="460375"/>
            </a:xfrm>
            <a:custGeom>
              <a:avLst/>
              <a:gdLst/>
              <a:ahLst/>
              <a:cxnLst/>
              <a:rect l="l" t="t" r="r" b="b"/>
              <a:pathLst>
                <a:path w="309245" h="460375">
                  <a:moveTo>
                    <a:pt x="67994" y="0"/>
                  </a:moveTo>
                  <a:lnTo>
                    <a:pt x="29845" y="6956"/>
                  </a:lnTo>
                  <a:lnTo>
                    <a:pt x="1341" y="51619"/>
                  </a:lnTo>
                  <a:lnTo>
                    <a:pt x="0" y="69999"/>
                  </a:lnTo>
                  <a:lnTo>
                    <a:pt x="2212" y="88049"/>
                  </a:lnTo>
                  <a:lnTo>
                    <a:pt x="21247" y="139493"/>
                  </a:lnTo>
                  <a:lnTo>
                    <a:pt x="42007" y="180175"/>
                  </a:lnTo>
                  <a:lnTo>
                    <a:pt x="64784" y="219759"/>
                  </a:lnTo>
                  <a:lnTo>
                    <a:pt x="89508" y="258157"/>
                  </a:lnTo>
                  <a:lnTo>
                    <a:pt x="116108" y="295278"/>
                  </a:lnTo>
                  <a:lnTo>
                    <a:pt x="144513" y="331035"/>
                  </a:lnTo>
                  <a:lnTo>
                    <a:pt x="182049" y="373238"/>
                  </a:lnTo>
                  <a:lnTo>
                    <a:pt x="222110" y="413051"/>
                  </a:lnTo>
                  <a:lnTo>
                    <a:pt x="254693" y="447462"/>
                  </a:lnTo>
                  <a:lnTo>
                    <a:pt x="268687" y="459984"/>
                  </a:lnTo>
                  <a:lnTo>
                    <a:pt x="304135" y="459984"/>
                  </a:lnTo>
                  <a:lnTo>
                    <a:pt x="306770" y="455277"/>
                  </a:lnTo>
                  <a:lnTo>
                    <a:pt x="308864" y="447176"/>
                  </a:lnTo>
                  <a:lnTo>
                    <a:pt x="309091" y="438951"/>
                  </a:lnTo>
                  <a:lnTo>
                    <a:pt x="308019" y="430763"/>
                  </a:lnTo>
                  <a:lnTo>
                    <a:pt x="287058" y="364561"/>
                  </a:lnTo>
                  <a:lnTo>
                    <a:pt x="268862" y="315011"/>
                  </a:lnTo>
                  <a:lnTo>
                    <a:pt x="249104" y="266061"/>
                  </a:lnTo>
                  <a:lnTo>
                    <a:pt x="227804" y="217760"/>
                  </a:lnTo>
                  <a:lnTo>
                    <a:pt x="204985" y="170157"/>
                  </a:lnTo>
                  <a:lnTo>
                    <a:pt x="180668" y="123300"/>
                  </a:lnTo>
                  <a:lnTo>
                    <a:pt x="154876" y="77238"/>
                  </a:lnTo>
                  <a:lnTo>
                    <a:pt x="133124" y="43332"/>
                  </a:lnTo>
                  <a:lnTo>
                    <a:pt x="105181" y="15046"/>
                  </a:lnTo>
                  <a:lnTo>
                    <a:pt x="87489" y="5256"/>
                  </a:lnTo>
                  <a:lnTo>
                    <a:pt x="67994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156" y="4767262"/>
              <a:ext cx="227329" cy="376555"/>
            </a:xfrm>
            <a:custGeom>
              <a:avLst/>
              <a:gdLst/>
              <a:ahLst/>
              <a:cxnLst/>
              <a:rect l="l" t="t" r="r" b="b"/>
              <a:pathLst>
                <a:path w="227329" h="376554">
                  <a:moveTo>
                    <a:pt x="0" y="0"/>
                  </a:moveTo>
                  <a:lnTo>
                    <a:pt x="33114" y="57002"/>
                  </a:lnTo>
                  <a:lnTo>
                    <a:pt x="108172" y="184815"/>
                  </a:lnTo>
                  <a:lnTo>
                    <a:pt x="188745" y="318645"/>
                  </a:lnTo>
                  <a:lnTo>
                    <a:pt x="226850" y="376237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98146" y="4530089"/>
              <a:ext cx="160020" cy="530860"/>
            </a:xfrm>
            <a:custGeom>
              <a:avLst/>
              <a:gdLst/>
              <a:ahLst/>
              <a:cxnLst/>
              <a:rect l="l" t="t" r="r" b="b"/>
              <a:pathLst>
                <a:path w="160020" h="530860">
                  <a:moveTo>
                    <a:pt x="96277" y="0"/>
                  </a:moveTo>
                  <a:lnTo>
                    <a:pt x="47223" y="20013"/>
                  </a:lnTo>
                  <a:lnTo>
                    <a:pt x="20667" y="67395"/>
                  </a:lnTo>
                  <a:lnTo>
                    <a:pt x="6219" y="148468"/>
                  </a:lnTo>
                  <a:lnTo>
                    <a:pt x="1971" y="193938"/>
                  </a:lnTo>
                  <a:lnTo>
                    <a:pt x="0" y="239562"/>
                  </a:lnTo>
                  <a:lnTo>
                    <a:pt x="296" y="285227"/>
                  </a:lnTo>
                  <a:lnTo>
                    <a:pt x="2856" y="330822"/>
                  </a:lnTo>
                  <a:lnTo>
                    <a:pt x="9139" y="386956"/>
                  </a:lnTo>
                  <a:lnTo>
                    <a:pt x="18870" y="442595"/>
                  </a:lnTo>
                  <a:lnTo>
                    <a:pt x="25614" y="489502"/>
                  </a:lnTo>
                  <a:lnTo>
                    <a:pt x="31529" y="515268"/>
                  </a:lnTo>
                  <a:lnTo>
                    <a:pt x="40168" y="529094"/>
                  </a:lnTo>
                  <a:lnTo>
                    <a:pt x="48053" y="530775"/>
                  </a:lnTo>
                  <a:lnTo>
                    <a:pt x="56091" y="529537"/>
                  </a:lnTo>
                  <a:lnTo>
                    <a:pt x="81890" y="498901"/>
                  </a:lnTo>
                  <a:lnTo>
                    <a:pt x="99899" y="440486"/>
                  </a:lnTo>
                  <a:lnTo>
                    <a:pt x="113642" y="389516"/>
                  </a:lnTo>
                  <a:lnTo>
                    <a:pt x="125762" y="338136"/>
                  </a:lnTo>
                  <a:lnTo>
                    <a:pt x="136248" y="286398"/>
                  </a:lnTo>
                  <a:lnTo>
                    <a:pt x="145092" y="234356"/>
                  </a:lnTo>
                  <a:lnTo>
                    <a:pt x="152282" y="182060"/>
                  </a:lnTo>
                  <a:lnTo>
                    <a:pt x="157808" y="129565"/>
                  </a:lnTo>
                  <a:lnTo>
                    <a:pt x="159613" y="89315"/>
                  </a:lnTo>
                  <a:lnTo>
                    <a:pt x="157853" y="69422"/>
                  </a:lnTo>
                  <a:lnTo>
                    <a:pt x="153122" y="50076"/>
                  </a:lnTo>
                  <a:lnTo>
                    <a:pt x="144324" y="31870"/>
                  </a:lnTo>
                  <a:lnTo>
                    <a:pt x="131438" y="16327"/>
                  </a:lnTo>
                  <a:lnTo>
                    <a:pt x="115183" y="5140"/>
                  </a:lnTo>
                  <a:lnTo>
                    <a:pt x="96277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3703" y="4618366"/>
              <a:ext cx="33020" cy="502284"/>
            </a:xfrm>
            <a:custGeom>
              <a:avLst/>
              <a:gdLst/>
              <a:ahLst/>
              <a:cxnLst/>
              <a:rect l="l" t="t" r="r" b="b"/>
              <a:pathLst>
                <a:path w="33020" h="502285">
                  <a:moveTo>
                    <a:pt x="32562" y="0"/>
                  </a:moveTo>
                  <a:lnTo>
                    <a:pt x="26701" y="65661"/>
                  </a:lnTo>
                  <a:lnTo>
                    <a:pt x="14219" y="213355"/>
                  </a:lnTo>
                  <a:lnTo>
                    <a:pt x="2768" y="369147"/>
                  </a:lnTo>
                  <a:lnTo>
                    <a:pt x="0" y="459105"/>
                  </a:lnTo>
                  <a:lnTo>
                    <a:pt x="5499" y="502285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1513" y="4650602"/>
              <a:ext cx="350520" cy="440690"/>
            </a:xfrm>
            <a:custGeom>
              <a:avLst/>
              <a:gdLst/>
              <a:ahLst/>
              <a:cxnLst/>
              <a:rect l="l" t="t" r="r" b="b"/>
              <a:pathLst>
                <a:path w="350520" h="440689">
                  <a:moveTo>
                    <a:pt x="292528" y="0"/>
                  </a:moveTo>
                  <a:lnTo>
                    <a:pt x="241021" y="16911"/>
                  </a:lnTo>
                  <a:lnTo>
                    <a:pt x="201073" y="54502"/>
                  </a:lnTo>
                  <a:lnTo>
                    <a:pt x="171710" y="89487"/>
                  </a:lnTo>
                  <a:lnTo>
                    <a:pt x="144145" y="125902"/>
                  </a:lnTo>
                  <a:lnTo>
                    <a:pt x="118432" y="163647"/>
                  </a:lnTo>
                  <a:lnTo>
                    <a:pt x="94625" y="202623"/>
                  </a:lnTo>
                  <a:lnTo>
                    <a:pt x="72778" y="242728"/>
                  </a:lnTo>
                  <a:lnTo>
                    <a:pt x="48558" y="293747"/>
                  </a:lnTo>
                  <a:lnTo>
                    <a:pt x="27528" y="346157"/>
                  </a:lnTo>
                  <a:lnTo>
                    <a:pt x="8545" y="389583"/>
                  </a:lnTo>
                  <a:lnTo>
                    <a:pt x="0" y="414603"/>
                  </a:lnTo>
                  <a:lnTo>
                    <a:pt x="58" y="430904"/>
                  </a:lnTo>
                  <a:lnTo>
                    <a:pt x="5879" y="436485"/>
                  </a:lnTo>
                  <a:lnTo>
                    <a:pt x="13366" y="439670"/>
                  </a:lnTo>
                  <a:lnTo>
                    <a:pt x="21669" y="440584"/>
                  </a:lnTo>
                  <a:lnTo>
                    <a:pt x="29941" y="439350"/>
                  </a:lnTo>
                  <a:lnTo>
                    <a:pt x="97503" y="387045"/>
                  </a:lnTo>
                  <a:lnTo>
                    <a:pt x="136035" y="350962"/>
                  </a:lnTo>
                  <a:lnTo>
                    <a:pt x="173404" y="313676"/>
                  </a:lnTo>
                  <a:lnTo>
                    <a:pt x="209573" y="275225"/>
                  </a:lnTo>
                  <a:lnTo>
                    <a:pt x="244506" y="235648"/>
                  </a:lnTo>
                  <a:lnTo>
                    <a:pt x="278168" y="194983"/>
                  </a:lnTo>
                  <a:lnTo>
                    <a:pt x="310522" y="153269"/>
                  </a:lnTo>
                  <a:lnTo>
                    <a:pt x="333255" y="120018"/>
                  </a:lnTo>
                  <a:lnTo>
                    <a:pt x="348406" y="83242"/>
                  </a:lnTo>
                  <a:lnTo>
                    <a:pt x="350519" y="63135"/>
                  </a:lnTo>
                  <a:lnTo>
                    <a:pt x="347754" y="43135"/>
                  </a:lnTo>
                  <a:lnTo>
                    <a:pt x="339828" y="25059"/>
                  </a:lnTo>
                  <a:lnTo>
                    <a:pt x="326461" y="10725"/>
                  </a:lnTo>
                  <a:lnTo>
                    <a:pt x="310377" y="2739"/>
                  </a:lnTo>
                  <a:lnTo>
                    <a:pt x="292528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36947" y="4732068"/>
              <a:ext cx="287655" cy="412750"/>
            </a:xfrm>
            <a:custGeom>
              <a:avLst/>
              <a:gdLst/>
              <a:ahLst/>
              <a:cxnLst/>
              <a:rect l="l" t="t" r="r" b="b"/>
              <a:pathLst>
                <a:path w="287654" h="412750">
                  <a:moveTo>
                    <a:pt x="287604" y="0"/>
                  </a:moveTo>
                  <a:lnTo>
                    <a:pt x="248033" y="52724"/>
                  </a:lnTo>
                  <a:lnTo>
                    <a:pt x="159621" y="171688"/>
                  </a:lnTo>
                  <a:lnTo>
                    <a:pt x="67821" y="298076"/>
                  </a:lnTo>
                  <a:lnTo>
                    <a:pt x="18084" y="373075"/>
                  </a:lnTo>
                  <a:lnTo>
                    <a:pt x="0" y="412686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79287" y="4683515"/>
              <a:ext cx="309245" cy="460375"/>
            </a:xfrm>
            <a:custGeom>
              <a:avLst/>
              <a:gdLst/>
              <a:ahLst/>
              <a:cxnLst/>
              <a:rect l="l" t="t" r="r" b="b"/>
              <a:pathLst>
                <a:path w="309245" h="460375">
                  <a:moveTo>
                    <a:pt x="67994" y="0"/>
                  </a:moveTo>
                  <a:lnTo>
                    <a:pt x="29845" y="6956"/>
                  </a:lnTo>
                  <a:lnTo>
                    <a:pt x="1341" y="51619"/>
                  </a:lnTo>
                  <a:lnTo>
                    <a:pt x="0" y="69999"/>
                  </a:lnTo>
                  <a:lnTo>
                    <a:pt x="2212" y="88049"/>
                  </a:lnTo>
                  <a:lnTo>
                    <a:pt x="21247" y="139493"/>
                  </a:lnTo>
                  <a:lnTo>
                    <a:pt x="42007" y="180175"/>
                  </a:lnTo>
                  <a:lnTo>
                    <a:pt x="64784" y="219759"/>
                  </a:lnTo>
                  <a:lnTo>
                    <a:pt x="89508" y="258157"/>
                  </a:lnTo>
                  <a:lnTo>
                    <a:pt x="116108" y="295278"/>
                  </a:lnTo>
                  <a:lnTo>
                    <a:pt x="144513" y="331035"/>
                  </a:lnTo>
                  <a:lnTo>
                    <a:pt x="182049" y="373238"/>
                  </a:lnTo>
                  <a:lnTo>
                    <a:pt x="222110" y="413051"/>
                  </a:lnTo>
                  <a:lnTo>
                    <a:pt x="254693" y="447462"/>
                  </a:lnTo>
                  <a:lnTo>
                    <a:pt x="268687" y="459984"/>
                  </a:lnTo>
                  <a:lnTo>
                    <a:pt x="304135" y="459984"/>
                  </a:lnTo>
                  <a:lnTo>
                    <a:pt x="306770" y="455277"/>
                  </a:lnTo>
                  <a:lnTo>
                    <a:pt x="308864" y="447176"/>
                  </a:lnTo>
                  <a:lnTo>
                    <a:pt x="309091" y="438951"/>
                  </a:lnTo>
                  <a:lnTo>
                    <a:pt x="308019" y="430763"/>
                  </a:lnTo>
                  <a:lnTo>
                    <a:pt x="287058" y="364561"/>
                  </a:lnTo>
                  <a:lnTo>
                    <a:pt x="268862" y="315011"/>
                  </a:lnTo>
                  <a:lnTo>
                    <a:pt x="249104" y="266061"/>
                  </a:lnTo>
                  <a:lnTo>
                    <a:pt x="227804" y="217760"/>
                  </a:lnTo>
                  <a:lnTo>
                    <a:pt x="204985" y="170157"/>
                  </a:lnTo>
                  <a:lnTo>
                    <a:pt x="180668" y="123300"/>
                  </a:lnTo>
                  <a:lnTo>
                    <a:pt x="154876" y="77238"/>
                  </a:lnTo>
                  <a:lnTo>
                    <a:pt x="133129" y="43332"/>
                  </a:lnTo>
                  <a:lnTo>
                    <a:pt x="105181" y="15046"/>
                  </a:lnTo>
                  <a:lnTo>
                    <a:pt x="87489" y="5256"/>
                  </a:lnTo>
                  <a:lnTo>
                    <a:pt x="67994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53432" y="4767262"/>
              <a:ext cx="227329" cy="376555"/>
            </a:xfrm>
            <a:custGeom>
              <a:avLst/>
              <a:gdLst/>
              <a:ahLst/>
              <a:cxnLst/>
              <a:rect l="l" t="t" r="r" b="b"/>
              <a:pathLst>
                <a:path w="227329" h="376554">
                  <a:moveTo>
                    <a:pt x="0" y="0"/>
                  </a:moveTo>
                  <a:lnTo>
                    <a:pt x="33114" y="57002"/>
                  </a:lnTo>
                  <a:lnTo>
                    <a:pt x="108172" y="184815"/>
                  </a:lnTo>
                  <a:lnTo>
                    <a:pt x="188745" y="318645"/>
                  </a:lnTo>
                  <a:lnTo>
                    <a:pt x="226850" y="376237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1111337"/>
            <a:ext cx="1884680" cy="1285240"/>
            <a:chOff x="0" y="1111337"/>
            <a:chExt cx="1884680" cy="1285240"/>
          </a:xfrm>
        </p:grpSpPr>
        <p:sp>
          <p:nvSpPr>
            <p:cNvPr id="17" name="object 17"/>
            <p:cNvSpPr/>
            <p:nvPr/>
          </p:nvSpPr>
          <p:spPr>
            <a:xfrm>
              <a:off x="0" y="1111337"/>
              <a:ext cx="628650" cy="302260"/>
            </a:xfrm>
            <a:custGeom>
              <a:avLst/>
              <a:gdLst/>
              <a:ahLst/>
              <a:cxnLst/>
              <a:rect l="l" t="t" r="r" b="b"/>
              <a:pathLst>
                <a:path w="628650" h="302259">
                  <a:moveTo>
                    <a:pt x="81023" y="0"/>
                  </a:moveTo>
                  <a:lnTo>
                    <a:pt x="0" y="15929"/>
                  </a:lnTo>
                  <a:lnTo>
                    <a:pt x="0" y="301929"/>
                  </a:lnTo>
                  <a:lnTo>
                    <a:pt x="560830" y="301908"/>
                  </a:lnTo>
                  <a:lnTo>
                    <a:pt x="601790" y="300598"/>
                  </a:lnTo>
                  <a:lnTo>
                    <a:pt x="623455" y="297006"/>
                  </a:lnTo>
                  <a:lnTo>
                    <a:pt x="628423" y="291640"/>
                  </a:lnTo>
                  <a:lnTo>
                    <a:pt x="619288" y="285006"/>
                  </a:lnTo>
                  <a:lnTo>
                    <a:pt x="569093" y="269963"/>
                  </a:lnTo>
                  <a:lnTo>
                    <a:pt x="493635" y="255935"/>
                  </a:lnTo>
                  <a:lnTo>
                    <a:pt x="452922" y="250569"/>
                  </a:lnTo>
                  <a:lnTo>
                    <a:pt x="413679" y="246977"/>
                  </a:lnTo>
                  <a:lnTo>
                    <a:pt x="378503" y="245667"/>
                  </a:lnTo>
                  <a:lnTo>
                    <a:pt x="352247" y="240833"/>
                  </a:lnTo>
                  <a:lnTo>
                    <a:pt x="331589" y="227469"/>
                  </a:lnTo>
                  <a:lnTo>
                    <a:pt x="314929" y="207281"/>
                  </a:lnTo>
                  <a:lnTo>
                    <a:pt x="300668" y="181975"/>
                  </a:lnTo>
                  <a:lnTo>
                    <a:pt x="272945" y="122833"/>
                  </a:lnTo>
                  <a:lnTo>
                    <a:pt x="256285" y="92409"/>
                  </a:lnTo>
                  <a:lnTo>
                    <a:pt x="235627" y="63691"/>
                  </a:lnTo>
                  <a:lnTo>
                    <a:pt x="209371" y="38385"/>
                  </a:lnTo>
                  <a:lnTo>
                    <a:pt x="175918" y="18197"/>
                  </a:lnTo>
                  <a:lnTo>
                    <a:pt x="133668" y="4833"/>
                  </a:lnTo>
                  <a:lnTo>
                    <a:pt x="8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266" y="1154083"/>
              <a:ext cx="1240951" cy="1242352"/>
            </a:xfrm>
            <a:prstGeom prst="rect">
              <a:avLst/>
            </a:prstGeom>
          </p:spPr>
        </p:pic>
      </p:grpSp>
      <p:pic>
        <p:nvPicPr>
          <p:cNvPr id="19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9082" y="1154082"/>
            <a:ext cx="1254986" cy="1242352"/>
          </a:xfrm>
          <a:prstGeom prst="rect">
            <a:avLst/>
          </a:prstGeom>
        </p:spPr>
      </p:pic>
      <p:pic>
        <p:nvPicPr>
          <p:cNvPr id="20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8934" y="1154082"/>
            <a:ext cx="1238141" cy="1242352"/>
          </a:xfrm>
          <a:prstGeom prst="rect">
            <a:avLst/>
          </a:prstGeom>
        </p:spPr>
      </p:pic>
      <p:pic>
        <p:nvPicPr>
          <p:cNvPr id="21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1942" y="1154082"/>
            <a:ext cx="1239545" cy="1242352"/>
          </a:xfrm>
          <a:prstGeom prst="rect">
            <a:avLst/>
          </a:prstGeom>
        </p:spPr>
      </p:pic>
      <p:pic>
        <p:nvPicPr>
          <p:cNvPr id="22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6352" y="1154082"/>
            <a:ext cx="1247986" cy="1242352"/>
          </a:xfrm>
          <a:prstGeom prst="rect">
            <a:avLst/>
          </a:prstGeom>
        </p:spPr>
      </p:pic>
      <p:sp>
        <p:nvSpPr>
          <p:cNvPr id="23" name="object 24"/>
          <p:cNvSpPr txBox="1"/>
          <p:nvPr/>
        </p:nvSpPr>
        <p:spPr>
          <a:xfrm>
            <a:off x="722006" y="2585375"/>
            <a:ext cx="9055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 err="1">
                <a:latin typeface="Microsoft Sans Serif"/>
                <a:cs typeface="Microsoft Sans Serif"/>
              </a:rPr>
              <a:t>Yaklaşık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lang="tr-TR" sz="1000" b="1" dirty="0" smtClean="0">
                <a:latin typeface="Arial"/>
                <a:cs typeface="Arial"/>
              </a:rPr>
              <a:t>22</a:t>
            </a:r>
            <a:r>
              <a:rPr sz="1000" b="1" spc="-5" dirty="0" smtClean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ton </a:t>
            </a:r>
            <a:r>
              <a:rPr sz="1000" dirty="0">
                <a:latin typeface="Microsoft Sans Serif"/>
                <a:cs typeface="Microsoft Sans Serif"/>
              </a:rPr>
              <a:t>kağıt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&amp;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karton </a:t>
            </a:r>
            <a:r>
              <a:rPr sz="1000" dirty="0">
                <a:latin typeface="Microsoft Sans Serif"/>
                <a:cs typeface="Microsoft Sans Serif"/>
              </a:rPr>
              <a:t>atığın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geri </a:t>
            </a:r>
            <a:r>
              <a:rPr sz="1000" spc="-10" dirty="0">
                <a:latin typeface="Microsoft Sans Serif"/>
                <a:cs typeface="Microsoft Sans Serif"/>
              </a:rPr>
              <a:t>kazanımı sağlanmıştır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2297822" y="2585375"/>
            <a:ext cx="936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Microsoft Sans Serif"/>
                <a:cs typeface="Microsoft Sans Serif"/>
              </a:rPr>
              <a:t>Yaklaşık </a:t>
            </a:r>
            <a:r>
              <a:rPr sz="1000" b="1" dirty="0">
                <a:latin typeface="Arial"/>
                <a:cs typeface="Arial"/>
              </a:rPr>
              <a:t>4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ton </a:t>
            </a:r>
            <a:r>
              <a:rPr sz="1000" dirty="0">
                <a:latin typeface="Microsoft Sans Serif"/>
                <a:cs typeface="Microsoft Sans Serif"/>
              </a:rPr>
              <a:t>metal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atığın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geri </a:t>
            </a:r>
            <a:r>
              <a:rPr sz="1000" spc="-10" dirty="0">
                <a:latin typeface="Microsoft Sans Serif"/>
                <a:cs typeface="Microsoft Sans Serif"/>
              </a:rPr>
              <a:t>kazanımı sağlanmıştır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3887674" y="2585375"/>
            <a:ext cx="905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Microsoft Sans Serif"/>
                <a:cs typeface="Microsoft Sans Serif"/>
              </a:rPr>
              <a:t>Yaklaşık </a:t>
            </a:r>
            <a:r>
              <a:rPr sz="1000" b="1" dirty="0">
                <a:latin typeface="Arial"/>
                <a:cs typeface="Arial"/>
              </a:rPr>
              <a:t>12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ton </a:t>
            </a:r>
            <a:r>
              <a:rPr sz="1000" dirty="0">
                <a:latin typeface="Microsoft Sans Serif"/>
                <a:cs typeface="Microsoft Sans Serif"/>
              </a:rPr>
              <a:t>cam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atığın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geri </a:t>
            </a:r>
            <a:r>
              <a:rPr sz="1000" spc="-10" dirty="0">
                <a:latin typeface="Microsoft Sans Serif"/>
                <a:cs typeface="Microsoft Sans Serif"/>
              </a:rPr>
              <a:t>kazanımı sağlanmıştır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460682" y="2585375"/>
            <a:ext cx="98551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Microsoft Sans Serif"/>
                <a:cs typeface="Microsoft Sans Serif"/>
              </a:rPr>
              <a:t>Yaklaşık </a:t>
            </a:r>
            <a:r>
              <a:rPr sz="1000" b="1" dirty="0">
                <a:latin typeface="Arial"/>
                <a:cs typeface="Arial"/>
              </a:rPr>
              <a:t>21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ton </a:t>
            </a:r>
            <a:r>
              <a:rPr sz="1000" dirty="0">
                <a:latin typeface="Microsoft Sans Serif"/>
                <a:cs typeface="Microsoft Sans Serif"/>
              </a:rPr>
              <a:t>plastik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atığın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geri </a:t>
            </a:r>
            <a:r>
              <a:rPr sz="1000" spc="-10" dirty="0">
                <a:latin typeface="Microsoft Sans Serif"/>
                <a:cs typeface="Microsoft Sans Serif"/>
              </a:rPr>
              <a:t>kazanımı sağlanmıştır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7" name="object 28"/>
          <p:cNvSpPr txBox="1"/>
          <p:nvPr/>
        </p:nvSpPr>
        <p:spPr>
          <a:xfrm>
            <a:off x="7035091" y="2536886"/>
            <a:ext cx="10845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 err="1" smtClean="0">
                <a:latin typeface="Microsoft Sans Serif"/>
                <a:cs typeface="Microsoft Sans Serif"/>
              </a:rPr>
              <a:t>yaklaşık</a:t>
            </a:r>
            <a:r>
              <a:rPr sz="1000" spc="-10" dirty="0" smtClean="0">
                <a:latin typeface="Microsoft Sans Serif"/>
                <a:cs typeface="Microsoft Sans Serif"/>
              </a:rPr>
              <a:t> </a:t>
            </a:r>
            <a:r>
              <a:rPr lang="tr-TR" sz="1000" spc="-10" dirty="0" smtClean="0">
                <a:latin typeface="Microsoft Sans Serif"/>
                <a:cs typeface="Microsoft Sans Serif"/>
              </a:rPr>
              <a:t>550</a:t>
            </a:r>
            <a:r>
              <a:rPr sz="1000" b="1" spc="-5" dirty="0" smtClean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kg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bitkisel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atık </a:t>
            </a:r>
            <a:r>
              <a:rPr sz="1000" dirty="0">
                <a:latin typeface="Microsoft Sans Serif"/>
                <a:cs typeface="Microsoft Sans Serif"/>
              </a:rPr>
              <a:t>yağ,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biyo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dizel</a:t>
            </a:r>
            <a:r>
              <a:rPr sz="1000" dirty="0">
                <a:latin typeface="Microsoft Sans Serif"/>
                <a:cs typeface="Microsoft Sans Serif"/>
              </a:rPr>
              <a:t> yakıt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üretimi </a:t>
            </a:r>
            <a:r>
              <a:rPr sz="1000" dirty="0">
                <a:latin typeface="Microsoft Sans Serif"/>
                <a:cs typeface="Microsoft Sans Serif"/>
              </a:rPr>
              <a:t>firmasına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teslim edilmiştir.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8" name="object 19"/>
          <p:cNvSpPr txBox="1">
            <a:spLocks/>
          </p:cNvSpPr>
          <p:nvPr/>
        </p:nvSpPr>
        <p:spPr>
          <a:xfrm>
            <a:off x="798724" y="511107"/>
            <a:ext cx="3468476" cy="523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tr-TR" dirty="0" smtClean="0">
                <a:latin typeface="Arial Black" panose="020B0A04020102020204" pitchFamily="34" charset="0"/>
              </a:rPr>
              <a:t>Atık</a:t>
            </a:r>
            <a:r>
              <a:rPr lang="tr-TR" spc="145" dirty="0" smtClean="0">
                <a:latin typeface="Arial Black" panose="020B0A04020102020204" pitchFamily="34" charset="0"/>
              </a:rPr>
              <a:t> </a:t>
            </a:r>
            <a:r>
              <a:rPr lang="tr-TR" spc="-10" dirty="0" smtClean="0">
                <a:latin typeface="Arial Black" panose="020B0A04020102020204" pitchFamily="34" charset="0"/>
              </a:rPr>
              <a:t>Verileri</a:t>
            </a:r>
            <a:endParaRPr lang="tr-TR" spc="-1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356506" y="0"/>
            <a:ext cx="3787775" cy="393700"/>
            <a:chOff x="5356506" y="0"/>
            <a:chExt cx="3787775" cy="393700"/>
          </a:xfrm>
        </p:grpSpPr>
        <p:sp>
          <p:nvSpPr>
            <p:cNvPr id="4" name="object 4"/>
            <p:cNvSpPr/>
            <p:nvPr/>
          </p:nvSpPr>
          <p:spPr>
            <a:xfrm>
              <a:off x="5356506" y="0"/>
              <a:ext cx="1890395" cy="393700"/>
            </a:xfrm>
            <a:custGeom>
              <a:avLst/>
              <a:gdLst/>
              <a:ahLst/>
              <a:cxnLst/>
              <a:rect l="l" t="t" r="r" b="b"/>
              <a:pathLst>
                <a:path w="1890395" h="393700">
                  <a:moveTo>
                    <a:pt x="1799336" y="176215"/>
                  </a:moveTo>
                  <a:lnTo>
                    <a:pt x="1493977" y="176215"/>
                  </a:lnTo>
                  <a:lnTo>
                    <a:pt x="1489004" y="200225"/>
                  </a:lnTo>
                  <a:lnTo>
                    <a:pt x="1479896" y="258317"/>
                  </a:lnTo>
                  <a:lnTo>
                    <a:pt x="1475384" y="329256"/>
                  </a:lnTo>
                  <a:lnTo>
                    <a:pt x="1475364" y="329577"/>
                  </a:lnTo>
                  <a:lnTo>
                    <a:pt x="1484122" y="393092"/>
                  </a:lnTo>
                  <a:lnTo>
                    <a:pt x="1501016" y="388535"/>
                  </a:lnTo>
                  <a:lnTo>
                    <a:pt x="1542970" y="374993"/>
                  </a:lnTo>
                  <a:lnTo>
                    <a:pt x="1596893" y="352668"/>
                  </a:lnTo>
                  <a:lnTo>
                    <a:pt x="1649691" y="321757"/>
                  </a:lnTo>
                  <a:lnTo>
                    <a:pt x="1681882" y="298373"/>
                  </a:lnTo>
                  <a:lnTo>
                    <a:pt x="1714585" y="272917"/>
                  </a:lnTo>
                  <a:lnTo>
                    <a:pt x="1747781" y="242172"/>
                  </a:lnTo>
                  <a:lnTo>
                    <a:pt x="1781453" y="202922"/>
                  </a:lnTo>
                  <a:lnTo>
                    <a:pt x="1799336" y="176215"/>
                  </a:lnTo>
                  <a:close/>
                </a:path>
                <a:path w="1890395" h="393700">
                  <a:moveTo>
                    <a:pt x="1206059" y="95252"/>
                  </a:moveTo>
                  <a:lnTo>
                    <a:pt x="910437" y="95252"/>
                  </a:lnTo>
                  <a:lnTo>
                    <a:pt x="914790" y="107385"/>
                  </a:lnTo>
                  <a:lnTo>
                    <a:pt x="953905" y="191071"/>
                  </a:lnTo>
                  <a:lnTo>
                    <a:pt x="991527" y="253710"/>
                  </a:lnTo>
                  <a:lnTo>
                    <a:pt x="1027174" y="306418"/>
                  </a:lnTo>
                  <a:lnTo>
                    <a:pt x="1057601" y="346464"/>
                  </a:lnTo>
                  <a:lnTo>
                    <a:pt x="1059980" y="348681"/>
                  </a:lnTo>
                  <a:lnTo>
                    <a:pt x="1080546" y="329256"/>
                  </a:lnTo>
                  <a:lnTo>
                    <a:pt x="1126374" y="281332"/>
                  </a:lnTo>
                  <a:lnTo>
                    <a:pt x="1173656" y="220436"/>
                  </a:lnTo>
                  <a:lnTo>
                    <a:pt x="1198587" y="162092"/>
                  </a:lnTo>
                  <a:lnTo>
                    <a:pt x="1206059" y="95252"/>
                  </a:lnTo>
                  <a:close/>
                </a:path>
                <a:path w="1890395" h="393700">
                  <a:moveTo>
                    <a:pt x="909494" y="107711"/>
                  </a:moveTo>
                  <a:lnTo>
                    <a:pt x="612495" y="107711"/>
                  </a:lnTo>
                  <a:lnTo>
                    <a:pt x="606540" y="131713"/>
                  </a:lnTo>
                  <a:lnTo>
                    <a:pt x="596267" y="191071"/>
                  </a:lnTo>
                  <a:lnTo>
                    <a:pt x="596207" y="191413"/>
                  </a:lnTo>
                  <a:lnTo>
                    <a:pt x="592875" y="266645"/>
                  </a:lnTo>
                  <a:lnTo>
                    <a:pt x="592875" y="268734"/>
                  </a:lnTo>
                  <a:lnTo>
                    <a:pt x="607618" y="344058"/>
                  </a:lnTo>
                  <a:lnTo>
                    <a:pt x="655588" y="307912"/>
                  </a:lnTo>
                  <a:lnTo>
                    <a:pt x="694656" y="273790"/>
                  </a:lnTo>
                  <a:lnTo>
                    <a:pt x="725208" y="238800"/>
                  </a:lnTo>
                  <a:lnTo>
                    <a:pt x="749645" y="197854"/>
                  </a:lnTo>
                  <a:lnTo>
                    <a:pt x="754075" y="194858"/>
                  </a:lnTo>
                  <a:lnTo>
                    <a:pt x="904313" y="194858"/>
                  </a:lnTo>
                  <a:lnTo>
                    <a:pt x="904699" y="183351"/>
                  </a:lnTo>
                  <a:lnTo>
                    <a:pt x="907080" y="142345"/>
                  </a:lnTo>
                  <a:lnTo>
                    <a:pt x="909396" y="109010"/>
                  </a:lnTo>
                  <a:lnTo>
                    <a:pt x="909494" y="107711"/>
                  </a:lnTo>
                  <a:close/>
                </a:path>
                <a:path w="1890395" h="393700">
                  <a:moveTo>
                    <a:pt x="904313" y="194858"/>
                  </a:moveTo>
                  <a:lnTo>
                    <a:pt x="754075" y="194858"/>
                  </a:lnTo>
                  <a:lnTo>
                    <a:pt x="745457" y="207976"/>
                  </a:lnTo>
                  <a:lnTo>
                    <a:pt x="745032" y="209003"/>
                  </a:lnTo>
                  <a:lnTo>
                    <a:pt x="753250" y="231548"/>
                  </a:lnTo>
                  <a:lnTo>
                    <a:pt x="787311" y="268734"/>
                  </a:lnTo>
                  <a:lnTo>
                    <a:pt x="824461" y="298954"/>
                  </a:lnTo>
                  <a:lnTo>
                    <a:pt x="839476" y="306177"/>
                  </a:lnTo>
                  <a:lnTo>
                    <a:pt x="841660" y="302002"/>
                  </a:lnTo>
                  <a:lnTo>
                    <a:pt x="840435" y="298373"/>
                  </a:lnTo>
                  <a:lnTo>
                    <a:pt x="840320" y="298033"/>
                  </a:lnTo>
                  <a:lnTo>
                    <a:pt x="871764" y="274411"/>
                  </a:lnTo>
                  <a:lnTo>
                    <a:pt x="903357" y="220436"/>
                  </a:lnTo>
                  <a:lnTo>
                    <a:pt x="903890" y="207444"/>
                  </a:lnTo>
                  <a:lnTo>
                    <a:pt x="903985" y="204612"/>
                  </a:lnTo>
                  <a:lnTo>
                    <a:pt x="904095" y="201356"/>
                  </a:lnTo>
                  <a:lnTo>
                    <a:pt x="904212" y="197854"/>
                  </a:lnTo>
                  <a:lnTo>
                    <a:pt x="904313" y="194858"/>
                  </a:lnTo>
                  <a:close/>
                </a:path>
                <a:path w="1890395" h="393700">
                  <a:moveTo>
                    <a:pt x="1846551" y="92903"/>
                  </a:moveTo>
                  <a:lnTo>
                    <a:pt x="1206322" y="92903"/>
                  </a:lnTo>
                  <a:lnTo>
                    <a:pt x="1218967" y="116976"/>
                  </a:lnTo>
                  <a:lnTo>
                    <a:pt x="1251256" y="172127"/>
                  </a:lnTo>
                  <a:lnTo>
                    <a:pt x="1294720" y="232747"/>
                  </a:lnTo>
                  <a:lnTo>
                    <a:pt x="1340891" y="273230"/>
                  </a:lnTo>
                  <a:lnTo>
                    <a:pt x="1400479" y="302414"/>
                  </a:lnTo>
                  <a:lnTo>
                    <a:pt x="1406015" y="291969"/>
                  </a:lnTo>
                  <a:lnTo>
                    <a:pt x="1420487" y="266645"/>
                  </a:lnTo>
                  <a:lnTo>
                    <a:pt x="1440690" y="235463"/>
                  </a:lnTo>
                  <a:lnTo>
                    <a:pt x="1463421" y="207444"/>
                  </a:lnTo>
                  <a:lnTo>
                    <a:pt x="1493977" y="176215"/>
                  </a:lnTo>
                  <a:lnTo>
                    <a:pt x="1799336" y="176215"/>
                  </a:lnTo>
                  <a:lnTo>
                    <a:pt x="1815582" y="151952"/>
                  </a:lnTo>
                  <a:lnTo>
                    <a:pt x="1846551" y="92903"/>
                  </a:lnTo>
                  <a:close/>
                </a:path>
                <a:path w="1890395" h="393700">
                  <a:moveTo>
                    <a:pt x="575216" y="151952"/>
                  </a:moveTo>
                  <a:lnTo>
                    <a:pt x="372362" y="151952"/>
                  </a:lnTo>
                  <a:lnTo>
                    <a:pt x="377156" y="165976"/>
                  </a:lnTo>
                  <a:lnTo>
                    <a:pt x="389843" y="202579"/>
                  </a:lnTo>
                  <a:lnTo>
                    <a:pt x="405803" y="247663"/>
                  </a:lnTo>
                  <a:lnTo>
                    <a:pt x="423037" y="294540"/>
                  </a:lnTo>
                  <a:lnTo>
                    <a:pt x="439660" y="280754"/>
                  </a:lnTo>
                  <a:lnTo>
                    <a:pt x="479510" y="246531"/>
                  </a:lnTo>
                  <a:lnTo>
                    <a:pt x="527557" y="202579"/>
                  </a:lnTo>
                  <a:lnTo>
                    <a:pt x="568769" y="159603"/>
                  </a:lnTo>
                  <a:lnTo>
                    <a:pt x="575216" y="151952"/>
                  </a:lnTo>
                  <a:close/>
                </a:path>
                <a:path w="1890395" h="393700">
                  <a:moveTo>
                    <a:pt x="600734" y="121668"/>
                  </a:moveTo>
                  <a:lnTo>
                    <a:pt x="261175" y="121668"/>
                  </a:lnTo>
                  <a:lnTo>
                    <a:pt x="255757" y="132365"/>
                  </a:lnTo>
                  <a:lnTo>
                    <a:pt x="244895" y="161494"/>
                  </a:lnTo>
                  <a:lnTo>
                    <a:pt x="236674" y="204612"/>
                  </a:lnTo>
                  <a:lnTo>
                    <a:pt x="239179" y="257279"/>
                  </a:lnTo>
                  <a:lnTo>
                    <a:pt x="280438" y="236878"/>
                  </a:lnTo>
                  <a:lnTo>
                    <a:pt x="314906" y="215064"/>
                  </a:lnTo>
                  <a:lnTo>
                    <a:pt x="343395" y="188788"/>
                  </a:lnTo>
                  <a:lnTo>
                    <a:pt x="372283" y="151952"/>
                  </a:lnTo>
                  <a:lnTo>
                    <a:pt x="575216" y="151952"/>
                  </a:lnTo>
                  <a:lnTo>
                    <a:pt x="600734" y="121668"/>
                  </a:lnTo>
                  <a:close/>
                </a:path>
                <a:path w="1890395" h="393700">
                  <a:moveTo>
                    <a:pt x="754075" y="194858"/>
                  </a:moveTo>
                  <a:lnTo>
                    <a:pt x="749645" y="197854"/>
                  </a:lnTo>
                  <a:lnTo>
                    <a:pt x="745457" y="207976"/>
                  </a:lnTo>
                  <a:lnTo>
                    <a:pt x="754075" y="194858"/>
                  </a:lnTo>
                  <a:close/>
                </a:path>
                <a:path w="1890395" h="393700">
                  <a:moveTo>
                    <a:pt x="1890342" y="0"/>
                  </a:moveTo>
                  <a:lnTo>
                    <a:pt x="90744" y="0"/>
                  </a:lnTo>
                  <a:lnTo>
                    <a:pt x="52426" y="27829"/>
                  </a:lnTo>
                  <a:lnTo>
                    <a:pt x="0" y="106784"/>
                  </a:lnTo>
                  <a:lnTo>
                    <a:pt x="9867" y="112883"/>
                  </a:lnTo>
                  <a:lnTo>
                    <a:pt x="39392" y="125349"/>
                  </a:lnTo>
                  <a:lnTo>
                    <a:pt x="88457" y="135432"/>
                  </a:lnTo>
                  <a:lnTo>
                    <a:pt x="156946" y="134381"/>
                  </a:lnTo>
                  <a:lnTo>
                    <a:pt x="261175" y="121668"/>
                  </a:lnTo>
                  <a:lnTo>
                    <a:pt x="600734" y="121668"/>
                  </a:lnTo>
                  <a:lnTo>
                    <a:pt x="612495" y="107711"/>
                  </a:lnTo>
                  <a:lnTo>
                    <a:pt x="909494" y="107711"/>
                  </a:lnTo>
                  <a:lnTo>
                    <a:pt x="910437" y="95252"/>
                  </a:lnTo>
                  <a:lnTo>
                    <a:pt x="1206059" y="95252"/>
                  </a:lnTo>
                  <a:lnTo>
                    <a:pt x="1206322" y="92903"/>
                  </a:lnTo>
                  <a:lnTo>
                    <a:pt x="1846551" y="92903"/>
                  </a:lnTo>
                  <a:lnTo>
                    <a:pt x="1850148" y="86045"/>
                  </a:lnTo>
                  <a:lnTo>
                    <a:pt x="1890342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3971" y="0"/>
              <a:ext cx="1881505" cy="373380"/>
            </a:xfrm>
            <a:custGeom>
              <a:avLst/>
              <a:gdLst/>
              <a:ahLst/>
              <a:cxnLst/>
              <a:rect l="l" t="t" r="r" b="b"/>
              <a:pathLst>
                <a:path w="1881504" h="373380">
                  <a:moveTo>
                    <a:pt x="1799326" y="156067"/>
                  </a:moveTo>
                  <a:lnTo>
                    <a:pt x="1493977" y="156067"/>
                  </a:lnTo>
                  <a:lnTo>
                    <a:pt x="1489002" y="180078"/>
                  </a:lnTo>
                  <a:lnTo>
                    <a:pt x="1479891" y="238166"/>
                  </a:lnTo>
                  <a:lnTo>
                    <a:pt x="1475378" y="309109"/>
                  </a:lnTo>
                  <a:lnTo>
                    <a:pt x="1475358" y="309419"/>
                  </a:lnTo>
                  <a:lnTo>
                    <a:pt x="1484122" y="372920"/>
                  </a:lnTo>
                  <a:lnTo>
                    <a:pt x="1501016" y="368364"/>
                  </a:lnTo>
                  <a:lnTo>
                    <a:pt x="1542970" y="354827"/>
                  </a:lnTo>
                  <a:lnTo>
                    <a:pt x="1596893" y="332506"/>
                  </a:lnTo>
                  <a:lnTo>
                    <a:pt x="1649691" y="301597"/>
                  </a:lnTo>
                  <a:lnTo>
                    <a:pt x="1681882" y="278209"/>
                  </a:lnTo>
                  <a:lnTo>
                    <a:pt x="1714585" y="252751"/>
                  </a:lnTo>
                  <a:lnTo>
                    <a:pt x="1747781" y="222007"/>
                  </a:lnTo>
                  <a:lnTo>
                    <a:pt x="1781453" y="182759"/>
                  </a:lnTo>
                  <a:lnTo>
                    <a:pt x="1799326" y="156067"/>
                  </a:lnTo>
                  <a:close/>
                </a:path>
                <a:path w="1881504" h="373380">
                  <a:moveTo>
                    <a:pt x="1206059" y="75105"/>
                  </a:moveTo>
                  <a:lnTo>
                    <a:pt x="910437" y="75105"/>
                  </a:lnTo>
                  <a:lnTo>
                    <a:pt x="914790" y="87237"/>
                  </a:lnTo>
                  <a:lnTo>
                    <a:pt x="953905" y="170919"/>
                  </a:lnTo>
                  <a:lnTo>
                    <a:pt x="991527" y="233550"/>
                  </a:lnTo>
                  <a:lnTo>
                    <a:pt x="1027174" y="286265"/>
                  </a:lnTo>
                  <a:lnTo>
                    <a:pt x="1057601" y="326317"/>
                  </a:lnTo>
                  <a:lnTo>
                    <a:pt x="1059980" y="328533"/>
                  </a:lnTo>
                  <a:lnTo>
                    <a:pt x="1080546" y="309109"/>
                  </a:lnTo>
                  <a:lnTo>
                    <a:pt x="1126374" y="261185"/>
                  </a:lnTo>
                  <a:lnTo>
                    <a:pt x="1173656" y="200289"/>
                  </a:lnTo>
                  <a:lnTo>
                    <a:pt x="1198587" y="141945"/>
                  </a:lnTo>
                  <a:lnTo>
                    <a:pt x="1206059" y="75105"/>
                  </a:lnTo>
                  <a:close/>
                </a:path>
                <a:path w="1881504" h="373380">
                  <a:moveTo>
                    <a:pt x="909494" y="87563"/>
                  </a:moveTo>
                  <a:lnTo>
                    <a:pt x="612495" y="87563"/>
                  </a:lnTo>
                  <a:lnTo>
                    <a:pt x="606540" y="111566"/>
                  </a:lnTo>
                  <a:lnTo>
                    <a:pt x="596267" y="170919"/>
                  </a:lnTo>
                  <a:lnTo>
                    <a:pt x="596207" y="171266"/>
                  </a:lnTo>
                  <a:lnTo>
                    <a:pt x="592875" y="246499"/>
                  </a:lnTo>
                  <a:lnTo>
                    <a:pt x="592875" y="248587"/>
                  </a:lnTo>
                  <a:lnTo>
                    <a:pt x="607618" y="323910"/>
                  </a:lnTo>
                  <a:lnTo>
                    <a:pt x="655588" y="287765"/>
                  </a:lnTo>
                  <a:lnTo>
                    <a:pt x="694656" y="253643"/>
                  </a:lnTo>
                  <a:lnTo>
                    <a:pt x="725208" y="218653"/>
                  </a:lnTo>
                  <a:lnTo>
                    <a:pt x="746928" y="184465"/>
                  </a:lnTo>
                  <a:lnTo>
                    <a:pt x="747558" y="182759"/>
                  </a:lnTo>
                  <a:lnTo>
                    <a:pt x="749647" y="177706"/>
                  </a:lnTo>
                  <a:lnTo>
                    <a:pt x="754075" y="174711"/>
                  </a:lnTo>
                  <a:lnTo>
                    <a:pt x="904313" y="174711"/>
                  </a:lnTo>
                  <a:lnTo>
                    <a:pt x="904699" y="163203"/>
                  </a:lnTo>
                  <a:lnTo>
                    <a:pt x="907080" y="122198"/>
                  </a:lnTo>
                  <a:lnTo>
                    <a:pt x="909396" y="88863"/>
                  </a:lnTo>
                  <a:lnTo>
                    <a:pt x="909494" y="87563"/>
                  </a:lnTo>
                  <a:close/>
                </a:path>
                <a:path w="1881504" h="373380">
                  <a:moveTo>
                    <a:pt x="904313" y="174711"/>
                  </a:moveTo>
                  <a:lnTo>
                    <a:pt x="754075" y="174711"/>
                  </a:lnTo>
                  <a:lnTo>
                    <a:pt x="746036" y="186947"/>
                  </a:lnTo>
                  <a:lnTo>
                    <a:pt x="745733" y="187327"/>
                  </a:lnTo>
                  <a:lnTo>
                    <a:pt x="745469" y="187810"/>
                  </a:lnTo>
                  <a:lnTo>
                    <a:pt x="745037" y="188855"/>
                  </a:lnTo>
                  <a:lnTo>
                    <a:pt x="753255" y="211401"/>
                  </a:lnTo>
                  <a:lnTo>
                    <a:pt x="787311" y="248587"/>
                  </a:lnTo>
                  <a:lnTo>
                    <a:pt x="824461" y="278805"/>
                  </a:lnTo>
                  <a:lnTo>
                    <a:pt x="839476" y="286023"/>
                  </a:lnTo>
                  <a:lnTo>
                    <a:pt x="841660" y="281844"/>
                  </a:lnTo>
                  <a:lnTo>
                    <a:pt x="840434" y="278209"/>
                  </a:lnTo>
                  <a:lnTo>
                    <a:pt x="840320" y="277873"/>
                  </a:lnTo>
                  <a:lnTo>
                    <a:pt x="850138" y="271452"/>
                  </a:lnTo>
                  <a:lnTo>
                    <a:pt x="893454" y="229395"/>
                  </a:lnTo>
                  <a:lnTo>
                    <a:pt x="903838" y="188855"/>
                  </a:lnTo>
                  <a:lnTo>
                    <a:pt x="903902" y="186947"/>
                  </a:lnTo>
                  <a:lnTo>
                    <a:pt x="903985" y="184465"/>
                  </a:lnTo>
                  <a:lnTo>
                    <a:pt x="904095" y="181208"/>
                  </a:lnTo>
                  <a:lnTo>
                    <a:pt x="904212" y="177706"/>
                  </a:lnTo>
                  <a:lnTo>
                    <a:pt x="904313" y="174711"/>
                  </a:lnTo>
                  <a:close/>
                </a:path>
                <a:path w="1881504" h="373380">
                  <a:moveTo>
                    <a:pt x="1846545" y="72755"/>
                  </a:moveTo>
                  <a:lnTo>
                    <a:pt x="1206322" y="72755"/>
                  </a:lnTo>
                  <a:lnTo>
                    <a:pt x="1218967" y="96829"/>
                  </a:lnTo>
                  <a:lnTo>
                    <a:pt x="1251256" y="151979"/>
                  </a:lnTo>
                  <a:lnTo>
                    <a:pt x="1294720" y="212600"/>
                  </a:lnTo>
                  <a:lnTo>
                    <a:pt x="1340891" y="253083"/>
                  </a:lnTo>
                  <a:lnTo>
                    <a:pt x="1400479" y="282267"/>
                  </a:lnTo>
                  <a:lnTo>
                    <a:pt x="1406015" y="271822"/>
                  </a:lnTo>
                  <a:lnTo>
                    <a:pt x="1420485" y="246499"/>
                  </a:lnTo>
                  <a:lnTo>
                    <a:pt x="1440684" y="215321"/>
                  </a:lnTo>
                  <a:lnTo>
                    <a:pt x="1463393" y="187327"/>
                  </a:lnTo>
                  <a:lnTo>
                    <a:pt x="1493977" y="156067"/>
                  </a:lnTo>
                  <a:lnTo>
                    <a:pt x="1799326" y="156067"/>
                  </a:lnTo>
                  <a:lnTo>
                    <a:pt x="1815582" y="131791"/>
                  </a:lnTo>
                  <a:lnTo>
                    <a:pt x="1846545" y="72755"/>
                  </a:lnTo>
                  <a:close/>
                </a:path>
                <a:path w="1881504" h="373380">
                  <a:moveTo>
                    <a:pt x="575228" y="131791"/>
                  </a:moveTo>
                  <a:lnTo>
                    <a:pt x="372345" y="131791"/>
                  </a:lnTo>
                  <a:lnTo>
                    <a:pt x="377145" y="145829"/>
                  </a:lnTo>
                  <a:lnTo>
                    <a:pt x="389837" y="182432"/>
                  </a:lnTo>
                  <a:lnTo>
                    <a:pt x="405801" y="227516"/>
                  </a:lnTo>
                  <a:lnTo>
                    <a:pt x="423036" y="274393"/>
                  </a:lnTo>
                  <a:lnTo>
                    <a:pt x="439660" y="260607"/>
                  </a:lnTo>
                  <a:lnTo>
                    <a:pt x="479510" y="226384"/>
                  </a:lnTo>
                  <a:lnTo>
                    <a:pt x="527557" y="182432"/>
                  </a:lnTo>
                  <a:lnTo>
                    <a:pt x="568769" y="139456"/>
                  </a:lnTo>
                  <a:lnTo>
                    <a:pt x="575228" y="131791"/>
                  </a:lnTo>
                  <a:close/>
                </a:path>
                <a:path w="1881504" h="373380">
                  <a:moveTo>
                    <a:pt x="600734" y="101521"/>
                  </a:moveTo>
                  <a:lnTo>
                    <a:pt x="261175" y="101521"/>
                  </a:lnTo>
                  <a:lnTo>
                    <a:pt x="255757" y="112218"/>
                  </a:lnTo>
                  <a:lnTo>
                    <a:pt x="244895" y="141346"/>
                  </a:lnTo>
                  <a:lnTo>
                    <a:pt x="236674" y="184465"/>
                  </a:lnTo>
                  <a:lnTo>
                    <a:pt x="239179" y="237131"/>
                  </a:lnTo>
                  <a:lnTo>
                    <a:pt x="280433" y="216730"/>
                  </a:lnTo>
                  <a:lnTo>
                    <a:pt x="314901" y="194917"/>
                  </a:lnTo>
                  <a:lnTo>
                    <a:pt x="343395" y="168640"/>
                  </a:lnTo>
                  <a:lnTo>
                    <a:pt x="372281" y="131791"/>
                  </a:lnTo>
                  <a:lnTo>
                    <a:pt x="575228" y="131791"/>
                  </a:lnTo>
                  <a:lnTo>
                    <a:pt x="600734" y="101521"/>
                  </a:lnTo>
                  <a:close/>
                </a:path>
                <a:path w="1881504" h="373380">
                  <a:moveTo>
                    <a:pt x="754075" y="174711"/>
                  </a:moveTo>
                  <a:lnTo>
                    <a:pt x="749647" y="177706"/>
                  </a:lnTo>
                  <a:lnTo>
                    <a:pt x="747614" y="182759"/>
                  </a:lnTo>
                  <a:lnTo>
                    <a:pt x="746852" y="184465"/>
                  </a:lnTo>
                  <a:lnTo>
                    <a:pt x="745933" y="186947"/>
                  </a:lnTo>
                  <a:lnTo>
                    <a:pt x="747667" y="184465"/>
                  </a:lnTo>
                  <a:lnTo>
                    <a:pt x="754075" y="174711"/>
                  </a:lnTo>
                  <a:close/>
                </a:path>
                <a:path w="1881504" h="373380">
                  <a:moveTo>
                    <a:pt x="1880925" y="0"/>
                  </a:moveTo>
                  <a:lnTo>
                    <a:pt x="63003" y="0"/>
                  </a:lnTo>
                  <a:lnTo>
                    <a:pt x="52426" y="7681"/>
                  </a:lnTo>
                  <a:lnTo>
                    <a:pt x="0" y="86636"/>
                  </a:lnTo>
                  <a:lnTo>
                    <a:pt x="9867" y="92736"/>
                  </a:lnTo>
                  <a:lnTo>
                    <a:pt x="39392" y="105202"/>
                  </a:lnTo>
                  <a:lnTo>
                    <a:pt x="88457" y="115285"/>
                  </a:lnTo>
                  <a:lnTo>
                    <a:pt x="156946" y="114233"/>
                  </a:lnTo>
                  <a:lnTo>
                    <a:pt x="261175" y="101521"/>
                  </a:lnTo>
                  <a:lnTo>
                    <a:pt x="600734" y="101521"/>
                  </a:lnTo>
                  <a:lnTo>
                    <a:pt x="612495" y="87563"/>
                  </a:lnTo>
                  <a:lnTo>
                    <a:pt x="909494" y="87563"/>
                  </a:lnTo>
                  <a:lnTo>
                    <a:pt x="910437" y="75105"/>
                  </a:lnTo>
                  <a:lnTo>
                    <a:pt x="1206059" y="75105"/>
                  </a:lnTo>
                  <a:lnTo>
                    <a:pt x="1206322" y="72755"/>
                  </a:lnTo>
                  <a:lnTo>
                    <a:pt x="1846545" y="72755"/>
                  </a:lnTo>
                  <a:lnTo>
                    <a:pt x="1850148" y="65885"/>
                  </a:lnTo>
                  <a:lnTo>
                    <a:pt x="1880925" y="0"/>
                  </a:lnTo>
                  <a:close/>
                </a:path>
              </a:pathLst>
            </a:custGeom>
            <a:solidFill>
              <a:srgbClr val="969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7335" y="0"/>
              <a:ext cx="1807210" cy="391160"/>
            </a:xfrm>
            <a:custGeom>
              <a:avLst/>
              <a:gdLst/>
              <a:ahLst/>
              <a:cxnLst/>
              <a:rect l="l" t="t" r="r" b="b"/>
              <a:pathLst>
                <a:path w="1807209" h="391160">
                  <a:moveTo>
                    <a:pt x="1799326" y="173709"/>
                  </a:moveTo>
                  <a:lnTo>
                    <a:pt x="1493977" y="173709"/>
                  </a:lnTo>
                  <a:lnTo>
                    <a:pt x="1489002" y="197719"/>
                  </a:lnTo>
                  <a:lnTo>
                    <a:pt x="1479891" y="255808"/>
                  </a:lnTo>
                  <a:lnTo>
                    <a:pt x="1475378" y="326750"/>
                  </a:lnTo>
                  <a:lnTo>
                    <a:pt x="1475358" y="327060"/>
                  </a:lnTo>
                  <a:lnTo>
                    <a:pt x="1484121" y="390561"/>
                  </a:lnTo>
                  <a:lnTo>
                    <a:pt x="1501016" y="386005"/>
                  </a:lnTo>
                  <a:lnTo>
                    <a:pt x="1542970" y="372469"/>
                  </a:lnTo>
                  <a:lnTo>
                    <a:pt x="1596893" y="350147"/>
                  </a:lnTo>
                  <a:lnTo>
                    <a:pt x="1649691" y="319238"/>
                  </a:lnTo>
                  <a:lnTo>
                    <a:pt x="1681882" y="295850"/>
                  </a:lnTo>
                  <a:lnTo>
                    <a:pt x="1714585" y="270393"/>
                  </a:lnTo>
                  <a:lnTo>
                    <a:pt x="1747781" y="239649"/>
                  </a:lnTo>
                  <a:lnTo>
                    <a:pt x="1781453" y="200401"/>
                  </a:lnTo>
                  <a:lnTo>
                    <a:pt x="1799326" y="173709"/>
                  </a:lnTo>
                  <a:close/>
                </a:path>
                <a:path w="1807209" h="391160">
                  <a:moveTo>
                    <a:pt x="1206059" y="92746"/>
                  </a:moveTo>
                  <a:lnTo>
                    <a:pt x="910437" y="92746"/>
                  </a:lnTo>
                  <a:lnTo>
                    <a:pt x="914790" y="104879"/>
                  </a:lnTo>
                  <a:lnTo>
                    <a:pt x="953905" y="188560"/>
                  </a:lnTo>
                  <a:lnTo>
                    <a:pt x="991527" y="251192"/>
                  </a:lnTo>
                  <a:lnTo>
                    <a:pt x="1027174" y="303912"/>
                  </a:lnTo>
                  <a:lnTo>
                    <a:pt x="1057601" y="343960"/>
                  </a:lnTo>
                  <a:lnTo>
                    <a:pt x="1059980" y="346175"/>
                  </a:lnTo>
                  <a:lnTo>
                    <a:pt x="1080546" y="326750"/>
                  </a:lnTo>
                  <a:lnTo>
                    <a:pt x="1126374" y="278827"/>
                  </a:lnTo>
                  <a:lnTo>
                    <a:pt x="1173656" y="217930"/>
                  </a:lnTo>
                  <a:lnTo>
                    <a:pt x="1198587" y="159586"/>
                  </a:lnTo>
                  <a:lnTo>
                    <a:pt x="1206059" y="92746"/>
                  </a:lnTo>
                  <a:close/>
                </a:path>
                <a:path w="1807209" h="391160">
                  <a:moveTo>
                    <a:pt x="909493" y="105205"/>
                  </a:moveTo>
                  <a:lnTo>
                    <a:pt x="612495" y="105205"/>
                  </a:lnTo>
                  <a:lnTo>
                    <a:pt x="606540" y="129208"/>
                  </a:lnTo>
                  <a:lnTo>
                    <a:pt x="596267" y="188560"/>
                  </a:lnTo>
                  <a:lnTo>
                    <a:pt x="596207" y="188908"/>
                  </a:lnTo>
                  <a:lnTo>
                    <a:pt x="592875" y="264141"/>
                  </a:lnTo>
                  <a:lnTo>
                    <a:pt x="592875" y="266228"/>
                  </a:lnTo>
                  <a:lnTo>
                    <a:pt x="607618" y="341552"/>
                  </a:lnTo>
                  <a:lnTo>
                    <a:pt x="621932" y="331287"/>
                  </a:lnTo>
                  <a:lnTo>
                    <a:pt x="655588" y="305406"/>
                  </a:lnTo>
                  <a:lnTo>
                    <a:pt x="694656" y="271284"/>
                  </a:lnTo>
                  <a:lnTo>
                    <a:pt x="725208" y="236294"/>
                  </a:lnTo>
                  <a:lnTo>
                    <a:pt x="746927" y="202107"/>
                  </a:lnTo>
                  <a:lnTo>
                    <a:pt x="747555" y="200401"/>
                  </a:lnTo>
                  <a:lnTo>
                    <a:pt x="749645" y="195348"/>
                  </a:lnTo>
                  <a:lnTo>
                    <a:pt x="754075" y="192352"/>
                  </a:lnTo>
                  <a:lnTo>
                    <a:pt x="904309" y="192352"/>
                  </a:lnTo>
                  <a:lnTo>
                    <a:pt x="904694" y="180845"/>
                  </a:lnTo>
                  <a:lnTo>
                    <a:pt x="907075" y="139840"/>
                  </a:lnTo>
                  <a:lnTo>
                    <a:pt x="909394" y="106504"/>
                  </a:lnTo>
                  <a:lnTo>
                    <a:pt x="909493" y="105205"/>
                  </a:lnTo>
                  <a:close/>
                </a:path>
                <a:path w="1807209" h="391160">
                  <a:moveTo>
                    <a:pt x="904309" y="192352"/>
                  </a:moveTo>
                  <a:lnTo>
                    <a:pt x="754075" y="192352"/>
                  </a:lnTo>
                  <a:lnTo>
                    <a:pt x="746043" y="204578"/>
                  </a:lnTo>
                  <a:lnTo>
                    <a:pt x="745730" y="204969"/>
                  </a:lnTo>
                  <a:lnTo>
                    <a:pt x="745457" y="205470"/>
                  </a:lnTo>
                  <a:lnTo>
                    <a:pt x="745032" y="206497"/>
                  </a:lnTo>
                  <a:lnTo>
                    <a:pt x="753250" y="229043"/>
                  </a:lnTo>
                  <a:lnTo>
                    <a:pt x="787311" y="266228"/>
                  </a:lnTo>
                  <a:lnTo>
                    <a:pt x="824461" y="296447"/>
                  </a:lnTo>
                  <a:lnTo>
                    <a:pt x="839476" y="303665"/>
                  </a:lnTo>
                  <a:lnTo>
                    <a:pt x="841660" y="299486"/>
                  </a:lnTo>
                  <a:lnTo>
                    <a:pt x="840434" y="295850"/>
                  </a:lnTo>
                  <a:lnTo>
                    <a:pt x="840320" y="295515"/>
                  </a:lnTo>
                  <a:lnTo>
                    <a:pt x="850138" y="289093"/>
                  </a:lnTo>
                  <a:lnTo>
                    <a:pt x="893454" y="247037"/>
                  </a:lnTo>
                  <a:lnTo>
                    <a:pt x="903836" y="206497"/>
                  </a:lnTo>
                  <a:lnTo>
                    <a:pt x="903900" y="204578"/>
                  </a:lnTo>
                  <a:lnTo>
                    <a:pt x="903983" y="202107"/>
                  </a:lnTo>
                  <a:lnTo>
                    <a:pt x="904092" y="198850"/>
                  </a:lnTo>
                  <a:lnTo>
                    <a:pt x="904209" y="195348"/>
                  </a:lnTo>
                  <a:lnTo>
                    <a:pt x="904309" y="192352"/>
                  </a:lnTo>
                  <a:close/>
                </a:path>
                <a:path w="1807209" h="391160">
                  <a:moveTo>
                    <a:pt x="1806663" y="90397"/>
                  </a:moveTo>
                  <a:lnTo>
                    <a:pt x="1206322" y="90397"/>
                  </a:lnTo>
                  <a:lnTo>
                    <a:pt x="1218967" y="114471"/>
                  </a:lnTo>
                  <a:lnTo>
                    <a:pt x="1251256" y="169621"/>
                  </a:lnTo>
                  <a:lnTo>
                    <a:pt x="1294720" y="230241"/>
                  </a:lnTo>
                  <a:lnTo>
                    <a:pt x="1340891" y="270724"/>
                  </a:lnTo>
                  <a:lnTo>
                    <a:pt x="1400479" y="299909"/>
                  </a:lnTo>
                  <a:lnTo>
                    <a:pt x="1406015" y="289463"/>
                  </a:lnTo>
                  <a:lnTo>
                    <a:pt x="1420485" y="264141"/>
                  </a:lnTo>
                  <a:lnTo>
                    <a:pt x="1440684" y="232963"/>
                  </a:lnTo>
                  <a:lnTo>
                    <a:pt x="1463393" y="204969"/>
                  </a:lnTo>
                  <a:lnTo>
                    <a:pt x="1493977" y="173709"/>
                  </a:lnTo>
                  <a:lnTo>
                    <a:pt x="1799326" y="173709"/>
                  </a:lnTo>
                  <a:lnTo>
                    <a:pt x="1806663" y="162752"/>
                  </a:lnTo>
                  <a:lnTo>
                    <a:pt x="1806663" y="90397"/>
                  </a:lnTo>
                  <a:close/>
                </a:path>
                <a:path w="1807209" h="391160">
                  <a:moveTo>
                    <a:pt x="575228" y="149432"/>
                  </a:moveTo>
                  <a:lnTo>
                    <a:pt x="372345" y="149432"/>
                  </a:lnTo>
                  <a:lnTo>
                    <a:pt x="377145" y="163470"/>
                  </a:lnTo>
                  <a:lnTo>
                    <a:pt x="389837" y="200073"/>
                  </a:lnTo>
                  <a:lnTo>
                    <a:pt x="405801" y="245157"/>
                  </a:lnTo>
                  <a:lnTo>
                    <a:pt x="423036" y="292035"/>
                  </a:lnTo>
                  <a:lnTo>
                    <a:pt x="439660" y="278248"/>
                  </a:lnTo>
                  <a:lnTo>
                    <a:pt x="479510" y="244026"/>
                  </a:lnTo>
                  <a:lnTo>
                    <a:pt x="527557" y="200073"/>
                  </a:lnTo>
                  <a:lnTo>
                    <a:pt x="568769" y="157097"/>
                  </a:lnTo>
                  <a:lnTo>
                    <a:pt x="575228" y="149432"/>
                  </a:lnTo>
                  <a:close/>
                </a:path>
                <a:path w="1807209" h="391160">
                  <a:moveTo>
                    <a:pt x="600734" y="119162"/>
                  </a:moveTo>
                  <a:lnTo>
                    <a:pt x="261175" y="119162"/>
                  </a:lnTo>
                  <a:lnTo>
                    <a:pt x="255757" y="129859"/>
                  </a:lnTo>
                  <a:lnTo>
                    <a:pt x="244895" y="158988"/>
                  </a:lnTo>
                  <a:lnTo>
                    <a:pt x="236674" y="202107"/>
                  </a:lnTo>
                  <a:lnTo>
                    <a:pt x="239179" y="254773"/>
                  </a:lnTo>
                  <a:lnTo>
                    <a:pt x="280433" y="234367"/>
                  </a:lnTo>
                  <a:lnTo>
                    <a:pt x="314901" y="212553"/>
                  </a:lnTo>
                  <a:lnTo>
                    <a:pt x="343395" y="186282"/>
                  </a:lnTo>
                  <a:lnTo>
                    <a:pt x="372281" y="149432"/>
                  </a:lnTo>
                  <a:lnTo>
                    <a:pt x="575228" y="149432"/>
                  </a:lnTo>
                  <a:lnTo>
                    <a:pt x="600734" y="119162"/>
                  </a:lnTo>
                  <a:close/>
                </a:path>
                <a:path w="1807209" h="391160">
                  <a:moveTo>
                    <a:pt x="754075" y="192352"/>
                  </a:moveTo>
                  <a:lnTo>
                    <a:pt x="749645" y="195348"/>
                  </a:lnTo>
                  <a:lnTo>
                    <a:pt x="747613" y="200401"/>
                  </a:lnTo>
                  <a:lnTo>
                    <a:pt x="746849" y="202107"/>
                  </a:lnTo>
                  <a:lnTo>
                    <a:pt x="745937" y="204578"/>
                  </a:lnTo>
                  <a:lnTo>
                    <a:pt x="747667" y="202107"/>
                  </a:lnTo>
                  <a:lnTo>
                    <a:pt x="754075" y="192352"/>
                  </a:lnTo>
                  <a:close/>
                </a:path>
                <a:path w="1807209" h="391160">
                  <a:moveTo>
                    <a:pt x="1806663" y="0"/>
                  </a:moveTo>
                  <a:lnTo>
                    <a:pt x="87294" y="0"/>
                  </a:lnTo>
                  <a:lnTo>
                    <a:pt x="52426" y="25323"/>
                  </a:lnTo>
                  <a:lnTo>
                    <a:pt x="0" y="104278"/>
                  </a:lnTo>
                  <a:lnTo>
                    <a:pt x="9867" y="110378"/>
                  </a:lnTo>
                  <a:lnTo>
                    <a:pt x="39392" y="122844"/>
                  </a:lnTo>
                  <a:lnTo>
                    <a:pt x="88457" y="132926"/>
                  </a:lnTo>
                  <a:lnTo>
                    <a:pt x="156946" y="131875"/>
                  </a:lnTo>
                  <a:lnTo>
                    <a:pt x="261175" y="119162"/>
                  </a:lnTo>
                  <a:lnTo>
                    <a:pt x="600734" y="119162"/>
                  </a:lnTo>
                  <a:lnTo>
                    <a:pt x="612495" y="105205"/>
                  </a:lnTo>
                  <a:lnTo>
                    <a:pt x="909493" y="105205"/>
                  </a:lnTo>
                  <a:lnTo>
                    <a:pt x="910437" y="92746"/>
                  </a:lnTo>
                  <a:lnTo>
                    <a:pt x="1206059" y="92746"/>
                  </a:lnTo>
                  <a:lnTo>
                    <a:pt x="1206322" y="90397"/>
                  </a:lnTo>
                  <a:lnTo>
                    <a:pt x="1806663" y="90397"/>
                  </a:lnTo>
                  <a:lnTo>
                    <a:pt x="1806663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454897" y="2147977"/>
            <a:ext cx="689610" cy="266065"/>
          </a:xfrm>
          <a:custGeom>
            <a:avLst/>
            <a:gdLst/>
            <a:ahLst/>
            <a:cxnLst/>
            <a:rect l="l" t="t" r="r" b="b"/>
            <a:pathLst>
              <a:path w="689609" h="266064">
                <a:moveTo>
                  <a:pt x="575246" y="0"/>
                </a:moveTo>
                <a:lnTo>
                  <a:pt x="505110" y="8266"/>
                </a:lnTo>
                <a:lnTo>
                  <a:pt x="456887" y="29537"/>
                </a:lnTo>
                <a:lnTo>
                  <a:pt x="426511" y="58518"/>
                </a:lnTo>
                <a:lnTo>
                  <a:pt x="397815" y="112741"/>
                </a:lnTo>
                <a:lnTo>
                  <a:pt x="380153" y="131022"/>
                </a:lnTo>
                <a:lnTo>
                  <a:pt x="358184" y="143965"/>
                </a:lnTo>
                <a:lnTo>
                  <a:pt x="333159" y="150774"/>
                </a:lnTo>
                <a:lnTo>
                  <a:pt x="298905" y="156662"/>
                </a:lnTo>
                <a:lnTo>
                  <a:pt x="265356" y="165947"/>
                </a:lnTo>
                <a:lnTo>
                  <a:pt x="236432" y="179410"/>
                </a:lnTo>
                <a:lnTo>
                  <a:pt x="216052" y="197827"/>
                </a:lnTo>
                <a:lnTo>
                  <a:pt x="181835" y="222606"/>
                </a:lnTo>
                <a:lnTo>
                  <a:pt x="131004" y="237390"/>
                </a:lnTo>
                <a:lnTo>
                  <a:pt x="27968" y="254460"/>
                </a:lnTo>
                <a:lnTo>
                  <a:pt x="0" y="265493"/>
                </a:lnTo>
                <a:lnTo>
                  <a:pt x="689101" y="265493"/>
                </a:lnTo>
                <a:lnTo>
                  <a:pt x="689101" y="43301"/>
                </a:lnTo>
                <a:lnTo>
                  <a:pt x="664143" y="22468"/>
                </a:lnTo>
                <a:lnTo>
                  <a:pt x="625598" y="6049"/>
                </a:lnTo>
                <a:lnTo>
                  <a:pt x="575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166" y="131019"/>
            <a:ext cx="1020444" cy="266065"/>
          </a:xfrm>
          <a:custGeom>
            <a:avLst/>
            <a:gdLst/>
            <a:ahLst/>
            <a:cxnLst/>
            <a:rect l="l" t="t" r="r" b="b"/>
            <a:pathLst>
              <a:path w="1020444" h="266065">
                <a:moveTo>
                  <a:pt x="444875" y="0"/>
                </a:moveTo>
                <a:lnTo>
                  <a:pt x="394509" y="6050"/>
                </a:lnTo>
                <a:lnTo>
                  <a:pt x="355954" y="22474"/>
                </a:lnTo>
                <a:lnTo>
                  <a:pt x="305276" y="76068"/>
                </a:lnTo>
                <a:lnTo>
                  <a:pt x="274844" y="140034"/>
                </a:lnTo>
                <a:lnTo>
                  <a:pt x="261597" y="169424"/>
                </a:lnTo>
                <a:lnTo>
                  <a:pt x="246663" y="193628"/>
                </a:lnTo>
                <a:lnTo>
                  <a:pt x="227793" y="210052"/>
                </a:lnTo>
                <a:lnTo>
                  <a:pt x="202737" y="216103"/>
                </a:lnTo>
                <a:lnTo>
                  <a:pt x="167216" y="217799"/>
                </a:lnTo>
                <a:lnTo>
                  <a:pt x="127452" y="222345"/>
                </a:lnTo>
                <a:lnTo>
                  <a:pt x="87303" y="228927"/>
                </a:lnTo>
                <a:lnTo>
                  <a:pt x="21278" y="244941"/>
                </a:lnTo>
                <a:lnTo>
                  <a:pt x="0" y="259327"/>
                </a:lnTo>
                <a:lnTo>
                  <a:pt x="15783" y="263873"/>
                </a:lnTo>
                <a:lnTo>
                  <a:pt x="54324" y="265569"/>
                </a:lnTo>
                <a:lnTo>
                  <a:pt x="262630" y="265569"/>
                </a:lnTo>
                <a:lnTo>
                  <a:pt x="1020274" y="265569"/>
                </a:lnTo>
                <a:lnTo>
                  <a:pt x="992302" y="254530"/>
                </a:lnTo>
                <a:lnTo>
                  <a:pt x="889242" y="237451"/>
                </a:lnTo>
                <a:lnTo>
                  <a:pt x="838397" y="222664"/>
                </a:lnTo>
                <a:lnTo>
                  <a:pt x="804171" y="197878"/>
                </a:lnTo>
                <a:lnTo>
                  <a:pt x="759708" y="167775"/>
                </a:lnTo>
                <a:lnTo>
                  <a:pt x="697416" y="152317"/>
                </a:lnTo>
                <a:lnTo>
                  <a:pt x="641956" y="146622"/>
                </a:lnTo>
                <a:lnTo>
                  <a:pt x="617989" y="145808"/>
                </a:lnTo>
                <a:lnTo>
                  <a:pt x="617668" y="123026"/>
                </a:lnTo>
                <a:lnTo>
                  <a:pt x="602707" y="72904"/>
                </a:lnTo>
                <a:lnTo>
                  <a:pt x="552109" y="22782"/>
                </a:lnTo>
                <a:lnTo>
                  <a:pt x="444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4510167"/>
            <a:ext cx="9144000" cy="638175"/>
            <a:chOff x="0" y="4510167"/>
            <a:chExt cx="9144000" cy="638175"/>
          </a:xfrm>
        </p:grpSpPr>
        <p:sp>
          <p:nvSpPr>
            <p:cNvPr id="10" name="object 10"/>
            <p:cNvSpPr/>
            <p:nvPr/>
          </p:nvSpPr>
          <p:spPr>
            <a:xfrm>
              <a:off x="0" y="5039601"/>
              <a:ext cx="9144000" cy="104139"/>
            </a:xfrm>
            <a:custGeom>
              <a:avLst/>
              <a:gdLst/>
              <a:ahLst/>
              <a:cxnLst/>
              <a:rect l="l" t="t" r="r" b="b"/>
              <a:pathLst>
                <a:path w="9144000" h="104139">
                  <a:moveTo>
                    <a:pt x="9144000" y="0"/>
                  </a:moveTo>
                  <a:lnTo>
                    <a:pt x="0" y="0"/>
                  </a:lnTo>
                  <a:lnTo>
                    <a:pt x="0" y="103797"/>
                  </a:lnTo>
                  <a:lnTo>
                    <a:pt x="9144000" y="10379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0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759" y="4660508"/>
              <a:ext cx="851535" cy="483234"/>
            </a:xfrm>
            <a:custGeom>
              <a:avLst/>
              <a:gdLst/>
              <a:ahLst/>
              <a:cxnLst/>
              <a:rect l="l" t="t" r="r" b="b"/>
              <a:pathLst>
                <a:path w="851535" h="483235">
                  <a:moveTo>
                    <a:pt x="13904" y="220240"/>
                  </a:moveTo>
                  <a:lnTo>
                    <a:pt x="4125" y="263191"/>
                  </a:lnTo>
                  <a:lnTo>
                    <a:pt x="0" y="299249"/>
                  </a:lnTo>
                  <a:lnTo>
                    <a:pt x="458" y="336710"/>
                  </a:lnTo>
                  <a:lnTo>
                    <a:pt x="2750" y="366120"/>
                  </a:lnTo>
                  <a:lnTo>
                    <a:pt x="4125" y="378025"/>
                  </a:lnTo>
                  <a:lnTo>
                    <a:pt x="173314" y="425624"/>
                  </a:lnTo>
                  <a:lnTo>
                    <a:pt x="25220" y="459000"/>
                  </a:lnTo>
                  <a:lnTo>
                    <a:pt x="61838" y="482991"/>
                  </a:lnTo>
                  <a:lnTo>
                    <a:pt x="631028" y="482991"/>
                  </a:lnTo>
                  <a:lnTo>
                    <a:pt x="613331" y="430984"/>
                  </a:lnTo>
                  <a:lnTo>
                    <a:pt x="783287" y="430984"/>
                  </a:lnTo>
                  <a:lnTo>
                    <a:pt x="802860" y="411233"/>
                  </a:lnTo>
                  <a:lnTo>
                    <a:pt x="833910" y="375816"/>
                  </a:lnTo>
                  <a:lnTo>
                    <a:pt x="846148" y="360867"/>
                  </a:lnTo>
                  <a:lnTo>
                    <a:pt x="733765" y="318982"/>
                  </a:lnTo>
                  <a:lnTo>
                    <a:pt x="807058" y="272107"/>
                  </a:lnTo>
                  <a:lnTo>
                    <a:pt x="194943" y="272107"/>
                  </a:lnTo>
                  <a:lnTo>
                    <a:pt x="13904" y="220240"/>
                  </a:lnTo>
                  <a:close/>
                </a:path>
                <a:path w="851535" h="483235">
                  <a:moveTo>
                    <a:pt x="783287" y="430984"/>
                  </a:moveTo>
                  <a:lnTo>
                    <a:pt x="613331" y="430984"/>
                  </a:lnTo>
                  <a:lnTo>
                    <a:pt x="710991" y="482991"/>
                  </a:lnTo>
                  <a:lnTo>
                    <a:pt x="723272" y="482991"/>
                  </a:lnTo>
                  <a:lnTo>
                    <a:pt x="761494" y="452973"/>
                  </a:lnTo>
                  <a:lnTo>
                    <a:pt x="783287" y="430984"/>
                  </a:lnTo>
                  <a:close/>
                </a:path>
                <a:path w="851535" h="483235">
                  <a:moveTo>
                    <a:pt x="251229" y="15376"/>
                  </a:moveTo>
                  <a:lnTo>
                    <a:pt x="158780" y="39565"/>
                  </a:lnTo>
                  <a:lnTo>
                    <a:pt x="94647" y="78601"/>
                  </a:lnTo>
                  <a:lnTo>
                    <a:pt x="57294" y="114912"/>
                  </a:lnTo>
                  <a:lnTo>
                    <a:pt x="45184" y="130921"/>
                  </a:lnTo>
                  <a:lnTo>
                    <a:pt x="194943" y="272107"/>
                  </a:lnTo>
                  <a:lnTo>
                    <a:pt x="807058" y="272107"/>
                  </a:lnTo>
                  <a:lnTo>
                    <a:pt x="828722" y="258251"/>
                  </a:lnTo>
                  <a:lnTo>
                    <a:pt x="333322" y="258251"/>
                  </a:lnTo>
                  <a:lnTo>
                    <a:pt x="251229" y="15376"/>
                  </a:lnTo>
                  <a:close/>
                </a:path>
                <a:path w="851535" h="483235">
                  <a:moveTo>
                    <a:pt x="426795" y="0"/>
                  </a:moveTo>
                  <a:lnTo>
                    <a:pt x="371133" y="419"/>
                  </a:lnTo>
                  <a:lnTo>
                    <a:pt x="349133" y="2016"/>
                  </a:lnTo>
                  <a:lnTo>
                    <a:pt x="333322" y="258251"/>
                  </a:lnTo>
                  <a:lnTo>
                    <a:pt x="828722" y="258251"/>
                  </a:lnTo>
                  <a:lnTo>
                    <a:pt x="851101" y="243938"/>
                  </a:lnTo>
                  <a:lnTo>
                    <a:pt x="506740" y="243938"/>
                  </a:lnTo>
                  <a:lnTo>
                    <a:pt x="577086" y="28902"/>
                  </a:lnTo>
                  <a:lnTo>
                    <a:pt x="500615" y="7309"/>
                  </a:lnTo>
                  <a:lnTo>
                    <a:pt x="426795" y="0"/>
                  </a:lnTo>
                  <a:close/>
                </a:path>
                <a:path w="851535" h="483235">
                  <a:moveTo>
                    <a:pt x="650834" y="58150"/>
                  </a:moveTo>
                  <a:lnTo>
                    <a:pt x="506740" y="243938"/>
                  </a:lnTo>
                  <a:lnTo>
                    <a:pt x="851101" y="243938"/>
                  </a:lnTo>
                  <a:lnTo>
                    <a:pt x="801132" y="157328"/>
                  </a:lnTo>
                  <a:lnTo>
                    <a:pt x="734365" y="99861"/>
                  </a:lnTo>
                  <a:lnTo>
                    <a:pt x="675900" y="67986"/>
                  </a:lnTo>
                  <a:lnTo>
                    <a:pt x="650834" y="5815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883" y="4709681"/>
              <a:ext cx="371475" cy="416559"/>
            </a:xfrm>
            <a:custGeom>
              <a:avLst/>
              <a:gdLst/>
              <a:ahLst/>
              <a:cxnLst/>
              <a:rect l="l" t="t" r="r" b="b"/>
              <a:pathLst>
                <a:path w="371475" h="416560">
                  <a:moveTo>
                    <a:pt x="0" y="240411"/>
                  </a:moveTo>
                  <a:lnTo>
                    <a:pt x="371449" y="416001"/>
                  </a:lnTo>
                  <a:lnTo>
                    <a:pt x="135026" y="0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343" y="4661315"/>
              <a:ext cx="394335" cy="464820"/>
            </a:xfrm>
            <a:custGeom>
              <a:avLst/>
              <a:gdLst/>
              <a:ahLst/>
              <a:cxnLst/>
              <a:rect l="l" t="t" r="r" b="b"/>
              <a:pathLst>
                <a:path w="394334" h="464820">
                  <a:moveTo>
                    <a:pt x="55714" y="0"/>
                  </a:moveTo>
                  <a:lnTo>
                    <a:pt x="0" y="464375"/>
                  </a:lnTo>
                  <a:lnTo>
                    <a:pt x="394335" y="139814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778" y="4738814"/>
              <a:ext cx="438784" cy="405130"/>
            </a:xfrm>
            <a:custGeom>
              <a:avLst/>
              <a:gdLst/>
              <a:ahLst/>
              <a:cxnLst/>
              <a:rect l="l" t="t" r="r" b="b"/>
              <a:pathLst>
                <a:path w="438784" h="405129">
                  <a:moveTo>
                    <a:pt x="438225" y="0"/>
                  </a:moveTo>
                  <a:lnTo>
                    <a:pt x="113562" y="386867"/>
                  </a:lnTo>
                  <a:lnTo>
                    <a:pt x="0" y="404685"/>
                  </a:lnTo>
                </a:path>
              </a:pathLst>
            </a:custGeom>
            <a:ln w="9524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10167"/>
              <a:ext cx="537210" cy="633730"/>
            </a:xfrm>
            <a:custGeom>
              <a:avLst/>
              <a:gdLst/>
              <a:ahLst/>
              <a:cxnLst/>
              <a:rect l="l" t="t" r="r" b="b"/>
              <a:pathLst>
                <a:path w="537210" h="633729">
                  <a:moveTo>
                    <a:pt x="0" y="405562"/>
                  </a:moveTo>
                  <a:lnTo>
                    <a:pt x="0" y="633332"/>
                  </a:lnTo>
                  <a:lnTo>
                    <a:pt x="342264" y="633332"/>
                  </a:lnTo>
                  <a:lnTo>
                    <a:pt x="352638" y="498500"/>
                  </a:lnTo>
                  <a:lnTo>
                    <a:pt x="80548" y="498500"/>
                  </a:lnTo>
                  <a:lnTo>
                    <a:pt x="60670" y="477979"/>
                  </a:lnTo>
                  <a:lnTo>
                    <a:pt x="12217" y="422236"/>
                  </a:lnTo>
                  <a:lnTo>
                    <a:pt x="0" y="405562"/>
                  </a:lnTo>
                  <a:close/>
                </a:path>
                <a:path w="537210" h="633729">
                  <a:moveTo>
                    <a:pt x="88485" y="50901"/>
                  </a:moveTo>
                  <a:lnTo>
                    <a:pt x="84027" y="67539"/>
                  </a:lnTo>
                  <a:lnTo>
                    <a:pt x="75033" y="117608"/>
                  </a:lnTo>
                  <a:lnTo>
                    <a:pt x="68072" y="201338"/>
                  </a:lnTo>
                  <a:lnTo>
                    <a:pt x="69715" y="318960"/>
                  </a:lnTo>
                  <a:lnTo>
                    <a:pt x="80548" y="498500"/>
                  </a:lnTo>
                  <a:lnTo>
                    <a:pt x="352638" y="498500"/>
                  </a:lnTo>
                  <a:lnTo>
                    <a:pt x="354774" y="470735"/>
                  </a:lnTo>
                  <a:lnTo>
                    <a:pt x="364821" y="425678"/>
                  </a:lnTo>
                  <a:lnTo>
                    <a:pt x="265968" y="425678"/>
                  </a:lnTo>
                  <a:lnTo>
                    <a:pt x="265795" y="405562"/>
                  </a:lnTo>
                  <a:lnTo>
                    <a:pt x="265730" y="397983"/>
                  </a:lnTo>
                  <a:lnTo>
                    <a:pt x="260966" y="329682"/>
                  </a:lnTo>
                  <a:lnTo>
                    <a:pt x="259066" y="318960"/>
                  </a:lnTo>
                  <a:lnTo>
                    <a:pt x="185971" y="318960"/>
                  </a:lnTo>
                  <a:lnTo>
                    <a:pt x="168036" y="284579"/>
                  </a:lnTo>
                  <a:lnTo>
                    <a:pt x="130022" y="204938"/>
                  </a:lnTo>
                  <a:lnTo>
                    <a:pt x="95611" y="115293"/>
                  </a:lnTo>
                  <a:lnTo>
                    <a:pt x="88485" y="50901"/>
                  </a:lnTo>
                  <a:close/>
                </a:path>
                <a:path w="537210" h="633729">
                  <a:moveTo>
                    <a:pt x="537075" y="0"/>
                  </a:moveTo>
                  <a:lnTo>
                    <a:pt x="502399" y="27123"/>
                  </a:lnTo>
                  <a:lnTo>
                    <a:pt x="422014" y="107802"/>
                  </a:lnTo>
                  <a:lnTo>
                    <a:pt x="331383" y="240999"/>
                  </a:lnTo>
                  <a:lnTo>
                    <a:pt x="265968" y="425678"/>
                  </a:lnTo>
                  <a:lnTo>
                    <a:pt x="364821" y="425678"/>
                  </a:lnTo>
                  <a:lnTo>
                    <a:pt x="413190" y="208761"/>
                  </a:lnTo>
                  <a:lnTo>
                    <a:pt x="537075" y="0"/>
                  </a:lnTo>
                  <a:close/>
                </a:path>
                <a:path w="537210" h="633729">
                  <a:moveTo>
                    <a:pt x="213568" y="159981"/>
                  </a:moveTo>
                  <a:lnTo>
                    <a:pt x="207311" y="179589"/>
                  </a:lnTo>
                  <a:lnTo>
                    <a:pt x="194583" y="225517"/>
                  </a:lnTo>
                  <a:lnTo>
                    <a:pt x="184448" y="278421"/>
                  </a:lnTo>
                  <a:lnTo>
                    <a:pt x="185971" y="318960"/>
                  </a:lnTo>
                  <a:lnTo>
                    <a:pt x="259066" y="318960"/>
                  </a:lnTo>
                  <a:lnTo>
                    <a:pt x="245603" y="242955"/>
                  </a:lnTo>
                  <a:lnTo>
                    <a:pt x="213568" y="159981"/>
                  </a:lnTo>
                  <a:close/>
                </a:path>
              </a:pathLst>
            </a:custGeom>
            <a:solidFill>
              <a:srgbClr val="969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32452" y="4162945"/>
            <a:ext cx="2357120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solidFill>
                  <a:srgbClr val="1C2A28"/>
                </a:solidFill>
                <a:latin typeface="Arial"/>
                <a:cs typeface="Arial"/>
              </a:rPr>
              <a:t>For</a:t>
            </a:r>
            <a:r>
              <a:rPr sz="1100" spc="-10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C2A28"/>
                </a:solidFill>
                <a:latin typeface="Arial"/>
                <a:cs typeface="Arial"/>
              </a:rPr>
              <a:t>more</a:t>
            </a:r>
            <a:r>
              <a:rPr sz="1100" spc="-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C2A28"/>
                </a:solidFill>
                <a:latin typeface="Arial"/>
                <a:cs typeface="Arial"/>
              </a:rPr>
              <a:t>info: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sz="1100" b="1" spc="-400" dirty="0">
                <a:solidFill>
                  <a:srgbClr val="1C2A28"/>
                </a:solidFill>
                <a:latin typeface="Tahoma"/>
                <a:cs typeface="Tahoma"/>
              </a:rPr>
              <a:t>|</a:t>
            </a:r>
            <a:r>
              <a:rPr sz="1100" b="1" spc="290" dirty="0">
                <a:solidFill>
                  <a:srgbClr val="1C2A28"/>
                </a:solidFill>
                <a:latin typeface="Tahoma"/>
                <a:cs typeface="Tahoma"/>
              </a:rPr>
              <a:t> </a:t>
            </a:r>
            <a:r>
              <a:rPr sz="1100" b="1" u="sng" spc="-100" dirty="0">
                <a:solidFill>
                  <a:srgbClr val="1C2A28"/>
                </a:solidFill>
                <a:uFill>
                  <a:solidFill>
                    <a:srgbClr val="1C2A28"/>
                  </a:solidFill>
                </a:uFill>
                <a:latin typeface="Tahoma"/>
                <a:cs typeface="Tahoma"/>
              </a:rPr>
              <a:t>+902425131138</a:t>
            </a:r>
            <a:r>
              <a:rPr sz="1100" b="1" u="none" spc="140" dirty="0">
                <a:solidFill>
                  <a:srgbClr val="1C2A28"/>
                </a:solidFill>
                <a:latin typeface="Tahoma"/>
                <a:cs typeface="Tahoma"/>
              </a:rPr>
              <a:t> </a:t>
            </a:r>
            <a:r>
              <a:rPr sz="1100" b="1" u="none" spc="-400" dirty="0">
                <a:solidFill>
                  <a:srgbClr val="1C2A28"/>
                </a:solidFill>
                <a:latin typeface="Tahoma"/>
                <a:cs typeface="Tahoma"/>
              </a:rPr>
              <a:t>|</a:t>
            </a:r>
            <a:r>
              <a:rPr sz="1100" b="1" u="none" spc="290" dirty="0">
                <a:solidFill>
                  <a:srgbClr val="1C2A28"/>
                </a:solidFill>
                <a:latin typeface="Tahoma"/>
                <a:cs typeface="Tahoma"/>
              </a:rPr>
              <a:t> </a:t>
            </a:r>
            <a:r>
              <a:rPr sz="1100" b="1" u="sng" spc="-90" dirty="0">
                <a:solidFill>
                  <a:srgbClr val="1C2A28"/>
                </a:solidFill>
                <a:uFill>
                  <a:solidFill>
                    <a:srgbClr val="1C2A28"/>
                  </a:solidFill>
                </a:uFill>
                <a:latin typeface="Tahoma"/>
                <a:cs typeface="Tahoma"/>
              </a:rPr>
              <a:t>+905318887848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7623" y="4162945"/>
            <a:ext cx="3503295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ctr">
              <a:lnSpc>
                <a:spcPts val="1310"/>
              </a:lnSpc>
              <a:spcBef>
                <a:spcPts val="100"/>
              </a:spcBef>
            </a:pPr>
            <a:r>
              <a:rPr sz="1100" spc="-35" dirty="0">
                <a:solidFill>
                  <a:srgbClr val="1C2A28"/>
                </a:solidFill>
                <a:latin typeface="Arial"/>
                <a:cs typeface="Arial"/>
              </a:rPr>
              <a:t>You</a:t>
            </a:r>
            <a:r>
              <a:rPr sz="1100" spc="-20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C2A28"/>
                </a:solidFill>
                <a:latin typeface="Arial"/>
                <a:cs typeface="Arial"/>
              </a:rPr>
              <a:t>can</a:t>
            </a:r>
            <a:r>
              <a:rPr sz="1100" spc="-1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C2A28"/>
                </a:solidFill>
                <a:latin typeface="Arial"/>
                <a:cs typeface="Arial"/>
              </a:rPr>
              <a:t>contact</a:t>
            </a:r>
            <a:r>
              <a:rPr sz="1100" spc="-1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C2A28"/>
                </a:solidFill>
                <a:latin typeface="Arial"/>
                <a:cs typeface="Arial"/>
              </a:rPr>
              <a:t>us</a:t>
            </a:r>
            <a:r>
              <a:rPr sz="1100" spc="-1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C2A28"/>
                </a:solidFill>
                <a:latin typeface="Arial"/>
                <a:cs typeface="Arial"/>
              </a:rPr>
              <a:t>via: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sz="1100" b="1" u="sng" spc="-35" dirty="0">
                <a:solidFill>
                  <a:srgbClr val="1C2A28"/>
                </a:solidFill>
                <a:uFill>
                  <a:solidFill>
                    <a:srgbClr val="1C2A28"/>
                  </a:solidFill>
                </a:uFill>
                <a:latin typeface="Tahoma"/>
                <a:cs typeface="Tahoma"/>
                <a:hlinkClick r:id="rId2"/>
              </a:rPr>
              <a:t>muhasebe@enviebeach.com</a:t>
            </a:r>
            <a:r>
              <a:rPr sz="1100" b="1" u="none" spc="20" dirty="0">
                <a:solidFill>
                  <a:srgbClr val="1C2A28"/>
                </a:solidFill>
                <a:latin typeface="Tahoma"/>
                <a:cs typeface="Tahoma"/>
              </a:rPr>
              <a:t> </a:t>
            </a:r>
            <a:r>
              <a:rPr sz="1100" b="1" u="none" spc="-400" dirty="0">
                <a:solidFill>
                  <a:srgbClr val="1C2A28"/>
                </a:solidFill>
                <a:latin typeface="Tahoma"/>
                <a:cs typeface="Tahoma"/>
              </a:rPr>
              <a:t>|</a:t>
            </a:r>
            <a:r>
              <a:rPr sz="1100" b="1" u="none" spc="15" dirty="0">
                <a:solidFill>
                  <a:srgbClr val="1C2A28"/>
                </a:solidFill>
                <a:latin typeface="Tahoma"/>
                <a:cs typeface="Tahoma"/>
              </a:rPr>
              <a:t> </a:t>
            </a:r>
            <a:r>
              <a:rPr sz="1100" b="1" u="sng" spc="-30" dirty="0">
                <a:solidFill>
                  <a:srgbClr val="1C2A28"/>
                </a:solidFill>
                <a:uFill>
                  <a:solidFill>
                    <a:srgbClr val="1C2A28"/>
                  </a:solidFill>
                </a:uFill>
                <a:latin typeface="Tahoma"/>
                <a:cs typeface="Tahoma"/>
                <a:hlinkClick r:id="rId3"/>
              </a:rPr>
              <a:t>www.enviebeach.com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96268"/>
              </p:ext>
            </p:extLst>
          </p:nvPr>
        </p:nvGraphicFramePr>
        <p:xfrm>
          <a:off x="537210" y="250699"/>
          <a:ext cx="7666071" cy="3768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22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u="sng" spc="-4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#EnVieBeach</a:t>
                      </a:r>
                      <a:r>
                        <a:rPr sz="1100" b="1" u="sng" spc="-35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 </a:t>
                      </a:r>
                      <a:r>
                        <a:rPr sz="1100" b="1" u="sng" spc="-2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Care</a:t>
                      </a:r>
                      <a:r>
                        <a:rPr sz="1100" b="1" u="sng" spc="-3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 </a:t>
                      </a:r>
                      <a:r>
                        <a:rPr sz="1100" b="1" u="sng" spc="-1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Hakk</a:t>
                      </a:r>
                      <a:r>
                        <a:rPr sz="1100" b="1" u="none" spc="-10" dirty="0">
                          <a:solidFill>
                            <a:srgbClr val="1C2A28"/>
                          </a:solidFill>
                          <a:latin typeface="+mj-lt"/>
                          <a:cs typeface="Tahoma"/>
                        </a:rPr>
                        <a:t>ında</a:t>
                      </a:r>
                      <a:endParaRPr sz="1100" dirty="0">
                        <a:latin typeface="+mj-lt"/>
                        <a:cs typeface="Tahoma"/>
                      </a:endParaRP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tr-TR" sz="900" spc="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lang="tr-TR" sz="900" spc="0" baseline="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VİE</a:t>
                      </a:r>
                      <a:r>
                        <a:rPr sz="900" spc="75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90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BEACH</a:t>
                      </a:r>
                      <a:r>
                        <a:rPr lang="tr-TR" sz="900" baseline="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RESORT </a:t>
                      </a:r>
                      <a:r>
                        <a:rPr lang="tr-TR" sz="900" baseline="0" dirty="0" err="1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OTEL’in</a:t>
                      </a:r>
                      <a:r>
                        <a:rPr lang="tr-TR" sz="900" baseline="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sürdürülebilir</a:t>
                      </a:r>
                      <a:r>
                        <a:rPr sz="900" spc="-15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 err="1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turizm</a:t>
                      </a:r>
                      <a:r>
                        <a:rPr sz="900" spc="-1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gir</a:t>
                      </a:r>
                      <a:r>
                        <a:rPr lang="tr-TR" sz="90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işimi</a:t>
                      </a:r>
                      <a:r>
                        <a:rPr lang="tr-TR" sz="900" baseline="0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hakkında</a:t>
                      </a:r>
                      <a:r>
                        <a:rPr sz="900" spc="-15" dirty="0" smtClean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bilgilendirme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12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u="sng" spc="-2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Ayın</a:t>
                      </a:r>
                      <a:r>
                        <a:rPr sz="1100" b="1" u="sng" spc="-4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 </a:t>
                      </a:r>
                      <a:r>
                        <a:rPr sz="1100" b="1" u="sng" spc="-1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Personeli</a:t>
                      </a:r>
                      <a:endParaRPr sz="1100" dirty="0">
                        <a:latin typeface="+mj-lt"/>
                        <a:cs typeface="Tahoma"/>
                      </a:endParaRP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Sürdürülebilir</a:t>
                      </a:r>
                      <a:r>
                        <a:rPr sz="1000" spc="-3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turizm</a:t>
                      </a:r>
                      <a:r>
                        <a:rPr sz="1000" spc="-2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projesi</a:t>
                      </a:r>
                      <a:r>
                        <a:rPr sz="1000" spc="-2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kapsamında</a:t>
                      </a:r>
                      <a:r>
                        <a:rPr sz="1000" spc="-2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ayın</a:t>
                      </a:r>
                      <a:r>
                        <a:rPr sz="1000" spc="-3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personeli</a:t>
                      </a:r>
                      <a:r>
                        <a:rPr sz="1000" spc="-2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uygulaması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99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u="sng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Sosyal</a:t>
                      </a:r>
                      <a:r>
                        <a:rPr sz="1100" b="1" u="sng" spc="-3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 </a:t>
                      </a:r>
                      <a:r>
                        <a:rPr sz="1100" b="1" u="sng" spc="-4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Sorumluluk</a:t>
                      </a:r>
                      <a:r>
                        <a:rPr sz="1100" b="1" u="sng" spc="-3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 </a:t>
                      </a:r>
                      <a:r>
                        <a:rPr sz="1100" b="1" u="sng" spc="-10" dirty="0">
                          <a:solidFill>
                            <a:srgbClr val="1C2A28"/>
                          </a:solidFill>
                          <a:uFill>
                            <a:solidFill>
                              <a:srgbClr val="1C2A28"/>
                            </a:solidFill>
                          </a:uFill>
                          <a:latin typeface="+mj-lt"/>
                          <a:cs typeface="Tahoma"/>
                        </a:rPr>
                        <a:t>Projeleri</a:t>
                      </a:r>
                      <a:endParaRPr sz="1100" dirty="0">
                        <a:latin typeface="+mj-lt"/>
                        <a:cs typeface="Tahoma"/>
                      </a:endParaRP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dirty="0" err="1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Otelimizin</a:t>
                      </a:r>
                      <a:r>
                        <a:rPr sz="1000" spc="-2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üstlend</a:t>
                      </a:r>
                      <a:r>
                        <a:rPr lang="tr-TR" sz="1000" dirty="0" smtClean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iği</a:t>
                      </a:r>
                      <a:r>
                        <a:rPr sz="1000" spc="-20" dirty="0" smtClean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sosyal</a:t>
                      </a:r>
                      <a:r>
                        <a:rPr sz="1000" spc="-2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sorumluluk</a:t>
                      </a:r>
                      <a:r>
                        <a:rPr sz="1000" spc="-1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projeleri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72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100" baseline="0" dirty="0" smtClean="0">
                          <a:latin typeface="+mn-lt"/>
                          <a:cs typeface="Tahoma"/>
                        </a:rPr>
                        <a:t>İskele ve Sahil temizliği:</a:t>
                      </a: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Sürdürülebilir</a:t>
                      </a:r>
                      <a:r>
                        <a:rPr sz="1000" spc="-3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turizm</a:t>
                      </a:r>
                      <a:r>
                        <a:rPr sz="1000" spc="-3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projesi</a:t>
                      </a:r>
                      <a:r>
                        <a:rPr sz="1000" spc="-25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kapsamındaki</a:t>
                      </a:r>
                      <a:r>
                        <a:rPr sz="1000" spc="-3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etkinliklerimiz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099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4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Elektrik</a:t>
                      </a:r>
                      <a:r>
                        <a:rPr sz="1100" b="1" spc="-25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ve</a:t>
                      </a:r>
                      <a:r>
                        <a:rPr sz="1100" b="1" spc="-2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100" b="1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Su</a:t>
                      </a:r>
                      <a:r>
                        <a:rPr sz="1100" b="1" spc="-2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100" b="1" spc="-75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tüketim</a:t>
                      </a:r>
                      <a:r>
                        <a:rPr sz="1100" b="1" spc="-2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C2A28"/>
                          </a:solidFill>
                          <a:latin typeface="+mn-lt"/>
                          <a:cs typeface="Tahoma"/>
                        </a:rPr>
                        <a:t>verileri</a:t>
                      </a:r>
                      <a:endParaRPr sz="1100" dirty="0">
                        <a:latin typeface="+mn-lt"/>
                        <a:cs typeface="Tahoma"/>
                      </a:endParaRP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Tüketim </a:t>
                      </a:r>
                      <a:r>
                        <a:rPr sz="1000" spc="-1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verileri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45" dirty="0">
                          <a:solidFill>
                            <a:srgbClr val="1C2A28"/>
                          </a:solidFill>
                          <a:latin typeface="+mj-lt"/>
                          <a:cs typeface="Tahoma"/>
                        </a:rPr>
                        <a:t>Atık</a:t>
                      </a:r>
                      <a:r>
                        <a:rPr sz="1100" b="1" spc="-10" dirty="0">
                          <a:solidFill>
                            <a:srgbClr val="1C2A28"/>
                          </a:solidFill>
                          <a:latin typeface="+mj-lt"/>
                          <a:cs typeface="Tahoma"/>
                        </a:rPr>
                        <a:t> verileri</a:t>
                      </a:r>
                      <a:endParaRPr sz="1100" dirty="0">
                        <a:latin typeface="+mj-lt"/>
                        <a:cs typeface="Tahoma"/>
                      </a:endParaRPr>
                    </a:p>
                  </a:txBody>
                  <a:tcPr marL="0" marR="0" marT="8953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Yıl</a:t>
                      </a:r>
                      <a:r>
                        <a:rPr sz="1000" spc="-2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bazında</a:t>
                      </a:r>
                      <a:r>
                        <a:rPr sz="1000" spc="-2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1C2A28"/>
                          </a:solidFill>
                          <a:latin typeface="Arial"/>
                          <a:cs typeface="Arial"/>
                        </a:rPr>
                        <a:t>veriler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55605E"/>
                      </a:solidFill>
                      <a:prstDash val="solid"/>
                    </a:lnL>
                    <a:lnR w="9525">
                      <a:solidFill>
                        <a:srgbClr val="55605E"/>
                      </a:solidFill>
                      <a:prstDash val="solid"/>
                    </a:lnR>
                    <a:lnT w="9525">
                      <a:solidFill>
                        <a:srgbClr val="55605E"/>
                      </a:solidFill>
                      <a:prstDash val="solid"/>
                    </a:lnT>
                    <a:lnB w="9525">
                      <a:solidFill>
                        <a:srgbClr val="5560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11905"/>
            <a:ext cx="9149080" cy="936625"/>
            <a:chOff x="0" y="4211905"/>
            <a:chExt cx="9149080" cy="936625"/>
          </a:xfrm>
        </p:grpSpPr>
        <p:sp>
          <p:nvSpPr>
            <p:cNvPr id="3" name="object 3"/>
            <p:cNvSpPr/>
            <p:nvPr/>
          </p:nvSpPr>
          <p:spPr>
            <a:xfrm>
              <a:off x="0" y="5034280"/>
              <a:ext cx="9144000" cy="109220"/>
            </a:xfrm>
            <a:custGeom>
              <a:avLst/>
              <a:gdLst/>
              <a:ahLst/>
              <a:cxnLst/>
              <a:rect l="l" t="t" r="r" b="b"/>
              <a:pathLst>
                <a:path w="9144000" h="109220">
                  <a:moveTo>
                    <a:pt x="9144000" y="0"/>
                  </a:moveTo>
                  <a:lnTo>
                    <a:pt x="9139237" y="0"/>
                  </a:lnTo>
                  <a:lnTo>
                    <a:pt x="9139237" y="10160"/>
                  </a:lnTo>
                  <a:lnTo>
                    <a:pt x="9139237" y="104140"/>
                  </a:lnTo>
                  <a:lnTo>
                    <a:pt x="4762" y="104140"/>
                  </a:lnTo>
                  <a:lnTo>
                    <a:pt x="4762" y="10160"/>
                  </a:lnTo>
                  <a:lnTo>
                    <a:pt x="9139237" y="10160"/>
                  </a:lnTo>
                  <a:lnTo>
                    <a:pt x="913923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4140"/>
                  </a:lnTo>
                  <a:lnTo>
                    <a:pt x="0" y="109220"/>
                  </a:lnTo>
                  <a:lnTo>
                    <a:pt x="9144000" y="109220"/>
                  </a:lnTo>
                  <a:lnTo>
                    <a:pt x="9144000" y="104140"/>
                  </a:lnTo>
                  <a:lnTo>
                    <a:pt x="9144000" y="10160"/>
                  </a:lnTo>
                  <a:lnTo>
                    <a:pt x="9144000" y="50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0311" y="4211905"/>
              <a:ext cx="753745" cy="932180"/>
            </a:xfrm>
            <a:custGeom>
              <a:avLst/>
              <a:gdLst/>
              <a:ahLst/>
              <a:cxnLst/>
              <a:rect l="l" t="t" r="r" b="b"/>
              <a:pathLst>
                <a:path w="753745" h="932179">
                  <a:moveTo>
                    <a:pt x="66243" y="551556"/>
                  </a:moveTo>
                  <a:lnTo>
                    <a:pt x="49250" y="589300"/>
                  </a:lnTo>
                  <a:lnTo>
                    <a:pt x="17536" y="688039"/>
                  </a:lnTo>
                  <a:lnTo>
                    <a:pt x="0" y="826036"/>
                  </a:lnTo>
                  <a:lnTo>
                    <a:pt x="17292" y="931330"/>
                  </a:lnTo>
                  <a:lnTo>
                    <a:pt x="17335" y="931594"/>
                  </a:lnTo>
                  <a:lnTo>
                    <a:pt x="708923" y="931594"/>
                  </a:lnTo>
                  <a:lnTo>
                    <a:pt x="702348" y="897313"/>
                  </a:lnTo>
                  <a:lnTo>
                    <a:pt x="753688" y="897313"/>
                  </a:lnTo>
                  <a:lnTo>
                    <a:pt x="753688" y="624898"/>
                  </a:lnTo>
                  <a:lnTo>
                    <a:pt x="378917" y="624898"/>
                  </a:lnTo>
                  <a:lnTo>
                    <a:pt x="66243" y="551556"/>
                  </a:lnTo>
                  <a:close/>
                </a:path>
                <a:path w="753745" h="932179">
                  <a:moveTo>
                    <a:pt x="753688" y="897313"/>
                  </a:moveTo>
                  <a:lnTo>
                    <a:pt x="702348" y="897313"/>
                  </a:lnTo>
                  <a:lnTo>
                    <a:pt x="753688" y="931330"/>
                  </a:lnTo>
                  <a:lnTo>
                    <a:pt x="753688" y="897313"/>
                  </a:lnTo>
                  <a:close/>
                </a:path>
                <a:path w="753745" h="932179">
                  <a:moveTo>
                    <a:pt x="326136" y="171838"/>
                  </a:moveTo>
                  <a:lnTo>
                    <a:pt x="302153" y="192711"/>
                  </a:lnTo>
                  <a:lnTo>
                    <a:pt x="244675" y="249859"/>
                  </a:lnTo>
                  <a:lnTo>
                    <a:pt x="175410" y="335075"/>
                  </a:lnTo>
                  <a:lnTo>
                    <a:pt x="116066" y="440151"/>
                  </a:lnTo>
                  <a:lnTo>
                    <a:pt x="378917" y="624898"/>
                  </a:lnTo>
                  <a:lnTo>
                    <a:pt x="753688" y="624898"/>
                  </a:lnTo>
                  <a:lnTo>
                    <a:pt x="753688" y="462427"/>
                  </a:lnTo>
                  <a:lnTo>
                    <a:pt x="569646" y="462427"/>
                  </a:lnTo>
                  <a:lnTo>
                    <a:pt x="326136" y="171838"/>
                  </a:lnTo>
                  <a:close/>
                </a:path>
                <a:path w="753745" h="932179">
                  <a:moveTo>
                    <a:pt x="655263" y="0"/>
                  </a:moveTo>
                  <a:lnTo>
                    <a:pt x="554798" y="19662"/>
                  </a:lnTo>
                  <a:lnTo>
                    <a:pt x="438417" y="86431"/>
                  </a:lnTo>
                  <a:lnTo>
                    <a:pt x="569646" y="462427"/>
                  </a:lnTo>
                  <a:lnTo>
                    <a:pt x="753688" y="462427"/>
                  </a:lnTo>
                  <a:lnTo>
                    <a:pt x="753688" y="335694"/>
                  </a:lnTo>
                  <a:lnTo>
                    <a:pt x="723964" y="335694"/>
                  </a:lnTo>
                  <a:lnTo>
                    <a:pt x="752437" y="11437"/>
                  </a:lnTo>
                  <a:lnTo>
                    <a:pt x="725810" y="4805"/>
                  </a:lnTo>
                  <a:lnTo>
                    <a:pt x="655263" y="0"/>
                  </a:lnTo>
                  <a:close/>
                </a:path>
                <a:path w="753745" h="932179">
                  <a:moveTo>
                    <a:pt x="753688" y="282577"/>
                  </a:moveTo>
                  <a:lnTo>
                    <a:pt x="723964" y="335694"/>
                  </a:lnTo>
                  <a:lnTo>
                    <a:pt x="753688" y="335694"/>
                  </a:lnTo>
                  <a:lnTo>
                    <a:pt x="753688" y="282577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73789" y="4222746"/>
              <a:ext cx="170815" cy="743585"/>
            </a:xfrm>
            <a:custGeom>
              <a:avLst/>
              <a:gdLst/>
              <a:ahLst/>
              <a:cxnLst/>
              <a:rect l="l" t="t" r="r" b="b"/>
              <a:pathLst>
                <a:path w="170815" h="743585">
                  <a:moveTo>
                    <a:pt x="170210" y="627528"/>
                  </a:moveTo>
                  <a:lnTo>
                    <a:pt x="126390" y="74322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7530" y="4467358"/>
              <a:ext cx="692785" cy="518795"/>
            </a:xfrm>
            <a:custGeom>
              <a:avLst/>
              <a:gdLst/>
              <a:ahLst/>
              <a:cxnLst/>
              <a:rect l="l" t="t" r="r" b="b"/>
              <a:pathLst>
                <a:path w="692784" h="518795">
                  <a:moveTo>
                    <a:pt x="223494" y="0"/>
                  </a:moveTo>
                  <a:lnTo>
                    <a:pt x="692645" y="498614"/>
                  </a:lnTo>
                  <a:lnTo>
                    <a:pt x="0" y="518198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23779" y="4838750"/>
              <a:ext cx="720725" cy="127635"/>
            </a:xfrm>
            <a:custGeom>
              <a:avLst/>
              <a:gdLst/>
              <a:ahLst/>
              <a:cxnLst/>
              <a:rect l="l" t="t" r="r" b="b"/>
              <a:pathLst>
                <a:path w="720725" h="127635">
                  <a:moveTo>
                    <a:pt x="0" y="0"/>
                  </a:moveTo>
                  <a:lnTo>
                    <a:pt x="676401" y="127215"/>
                  </a:lnTo>
                  <a:lnTo>
                    <a:pt x="720220" y="95339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00175" y="4965977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43823" y="6845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29377"/>
              <a:ext cx="2005782" cy="71888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42383"/>
            <a:ext cx="1327150" cy="384810"/>
          </a:xfrm>
          <a:custGeom>
            <a:avLst/>
            <a:gdLst/>
            <a:ahLst/>
            <a:cxnLst/>
            <a:rect l="l" t="t" r="r" b="b"/>
            <a:pathLst>
              <a:path w="1327150" h="384809">
                <a:moveTo>
                  <a:pt x="493563" y="0"/>
                </a:moveTo>
                <a:lnTo>
                  <a:pt x="439573" y="4562"/>
                </a:lnTo>
                <a:lnTo>
                  <a:pt x="394785" y="17337"/>
                </a:lnTo>
                <a:lnTo>
                  <a:pt x="358011" y="36955"/>
                </a:lnTo>
                <a:lnTo>
                  <a:pt x="328064" y="62048"/>
                </a:lnTo>
                <a:lnTo>
                  <a:pt x="283904" y="123184"/>
                </a:lnTo>
                <a:lnTo>
                  <a:pt x="252803" y="189794"/>
                </a:lnTo>
                <a:lnTo>
                  <a:pt x="239182" y="221731"/>
                </a:lnTo>
                <a:lnTo>
                  <a:pt x="225265" y="250930"/>
                </a:lnTo>
                <a:lnTo>
                  <a:pt x="191789" y="295641"/>
                </a:lnTo>
                <a:lnTo>
                  <a:pt x="142878" y="312978"/>
                </a:lnTo>
                <a:lnTo>
                  <a:pt x="108179" y="314185"/>
                </a:lnTo>
                <a:lnTo>
                  <a:pt x="69710" y="317543"/>
                </a:lnTo>
                <a:lnTo>
                  <a:pt x="29326" y="322663"/>
                </a:lnTo>
                <a:lnTo>
                  <a:pt x="0" y="327368"/>
                </a:lnTo>
                <a:lnTo>
                  <a:pt x="0" y="384619"/>
                </a:lnTo>
                <a:lnTo>
                  <a:pt x="1326912" y="384619"/>
                </a:lnTo>
                <a:lnTo>
                  <a:pt x="1301661" y="372461"/>
                </a:lnTo>
                <a:lnTo>
                  <a:pt x="1259259" y="363533"/>
                </a:lnTo>
                <a:lnTo>
                  <a:pt x="1206105" y="355529"/>
                </a:lnTo>
                <a:lnTo>
                  <a:pt x="1148597" y="346139"/>
                </a:lnTo>
                <a:lnTo>
                  <a:pt x="1093133" y="333056"/>
                </a:lnTo>
                <a:lnTo>
                  <a:pt x="1046113" y="313970"/>
                </a:lnTo>
                <a:lnTo>
                  <a:pt x="1013933" y="286575"/>
                </a:lnTo>
                <a:lnTo>
                  <a:pt x="949534" y="242977"/>
                </a:lnTo>
                <a:lnTo>
                  <a:pt x="859317" y="220589"/>
                </a:lnTo>
                <a:lnTo>
                  <a:pt x="778997" y="212341"/>
                </a:lnTo>
                <a:lnTo>
                  <a:pt x="744287" y="211162"/>
                </a:lnTo>
                <a:lnTo>
                  <a:pt x="743821" y="178168"/>
                </a:lnTo>
                <a:lnTo>
                  <a:pt x="722152" y="105581"/>
                </a:lnTo>
                <a:lnTo>
                  <a:pt x="648870" y="32994"/>
                </a:lnTo>
                <a:lnTo>
                  <a:pt x="493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7613" y="2142318"/>
            <a:ext cx="596900" cy="381000"/>
          </a:xfrm>
          <a:custGeom>
            <a:avLst/>
            <a:gdLst/>
            <a:ahLst/>
            <a:cxnLst/>
            <a:rect l="l" t="t" r="r" b="b"/>
            <a:pathLst>
              <a:path w="596900" h="381000">
                <a:moveTo>
                  <a:pt x="596385" y="0"/>
                </a:moveTo>
                <a:lnTo>
                  <a:pt x="546070" y="13241"/>
                </a:lnTo>
                <a:lnTo>
                  <a:pt x="509296" y="32859"/>
                </a:lnTo>
                <a:lnTo>
                  <a:pt x="479349" y="57952"/>
                </a:lnTo>
                <a:lnTo>
                  <a:pt x="435189" y="119088"/>
                </a:lnTo>
                <a:lnTo>
                  <a:pt x="404088" y="185699"/>
                </a:lnTo>
                <a:lnTo>
                  <a:pt x="390467" y="217636"/>
                </a:lnTo>
                <a:lnTo>
                  <a:pt x="376550" y="246835"/>
                </a:lnTo>
                <a:lnTo>
                  <a:pt x="343074" y="291546"/>
                </a:lnTo>
                <a:lnTo>
                  <a:pt x="294163" y="308883"/>
                </a:lnTo>
                <a:lnTo>
                  <a:pt x="259464" y="310089"/>
                </a:lnTo>
                <a:lnTo>
                  <a:pt x="220995" y="313448"/>
                </a:lnTo>
                <a:lnTo>
                  <a:pt x="180611" y="318568"/>
                </a:lnTo>
                <a:lnTo>
                  <a:pt x="140165" y="325057"/>
                </a:lnTo>
                <a:lnTo>
                  <a:pt x="101511" y="332524"/>
                </a:lnTo>
                <a:lnTo>
                  <a:pt x="36994" y="348828"/>
                </a:lnTo>
                <a:lnTo>
                  <a:pt x="1889" y="364350"/>
                </a:lnTo>
                <a:lnTo>
                  <a:pt x="0" y="370839"/>
                </a:lnTo>
                <a:lnTo>
                  <a:pt x="11024" y="375959"/>
                </a:lnTo>
                <a:lnTo>
                  <a:pt x="36816" y="379317"/>
                </a:lnTo>
                <a:lnTo>
                  <a:pt x="79228" y="380524"/>
                </a:lnTo>
                <a:lnTo>
                  <a:pt x="596385" y="380524"/>
                </a:lnTo>
                <a:lnTo>
                  <a:pt x="596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100225" y="0"/>
            <a:ext cx="3917315" cy="459740"/>
            <a:chOff x="5100225" y="0"/>
            <a:chExt cx="3917315" cy="459740"/>
          </a:xfrm>
        </p:grpSpPr>
        <p:sp>
          <p:nvSpPr>
            <p:cNvPr id="13" name="object 13"/>
            <p:cNvSpPr/>
            <p:nvPr/>
          </p:nvSpPr>
          <p:spPr>
            <a:xfrm>
              <a:off x="5100225" y="0"/>
              <a:ext cx="1887855" cy="459740"/>
            </a:xfrm>
            <a:custGeom>
              <a:avLst/>
              <a:gdLst/>
              <a:ahLst/>
              <a:cxnLst/>
              <a:rect l="l" t="t" r="r" b="b"/>
              <a:pathLst>
                <a:path w="1887854" h="459740">
                  <a:moveTo>
                    <a:pt x="12536" y="0"/>
                  </a:moveTo>
                  <a:lnTo>
                    <a:pt x="0" y="0"/>
                  </a:lnTo>
                  <a:lnTo>
                    <a:pt x="13231" y="13158"/>
                  </a:lnTo>
                  <a:lnTo>
                    <a:pt x="41556" y="40137"/>
                  </a:lnTo>
                  <a:lnTo>
                    <a:pt x="70456" y="66673"/>
                  </a:lnTo>
                  <a:lnTo>
                    <a:pt x="99950" y="92743"/>
                  </a:lnTo>
                  <a:lnTo>
                    <a:pt x="130034" y="118332"/>
                  </a:lnTo>
                  <a:lnTo>
                    <a:pt x="160707" y="143426"/>
                  </a:lnTo>
                  <a:lnTo>
                    <a:pt x="202721" y="175875"/>
                  </a:lnTo>
                  <a:lnTo>
                    <a:pt x="245803" y="207340"/>
                  </a:lnTo>
                  <a:lnTo>
                    <a:pt x="289980" y="237717"/>
                  </a:lnTo>
                  <a:lnTo>
                    <a:pt x="335284" y="266900"/>
                  </a:lnTo>
                  <a:lnTo>
                    <a:pt x="381743" y="294784"/>
                  </a:lnTo>
                  <a:lnTo>
                    <a:pt x="429388" y="321264"/>
                  </a:lnTo>
                  <a:lnTo>
                    <a:pt x="471158" y="342732"/>
                  </a:lnTo>
                  <a:lnTo>
                    <a:pt x="513937" y="362827"/>
                  </a:lnTo>
                  <a:lnTo>
                    <a:pt x="557686" y="381426"/>
                  </a:lnTo>
                  <a:lnTo>
                    <a:pt x="602365" y="398404"/>
                  </a:lnTo>
                  <a:lnTo>
                    <a:pt x="647933" y="413638"/>
                  </a:lnTo>
                  <a:lnTo>
                    <a:pt x="694352" y="427006"/>
                  </a:lnTo>
                  <a:lnTo>
                    <a:pt x="741580" y="438383"/>
                  </a:lnTo>
                  <a:lnTo>
                    <a:pt x="783476" y="446541"/>
                  </a:lnTo>
                  <a:lnTo>
                    <a:pt x="825871" y="452785"/>
                  </a:lnTo>
                  <a:lnTo>
                    <a:pt x="868640" y="457057"/>
                  </a:lnTo>
                  <a:lnTo>
                    <a:pt x="913332" y="459387"/>
                  </a:lnTo>
                  <a:lnTo>
                    <a:pt x="918241" y="459387"/>
                  </a:lnTo>
                  <a:lnTo>
                    <a:pt x="933219" y="459586"/>
                  </a:lnTo>
                  <a:lnTo>
                    <a:pt x="976359" y="458634"/>
                  </a:lnTo>
                  <a:lnTo>
                    <a:pt x="1019360" y="455271"/>
                  </a:lnTo>
                  <a:lnTo>
                    <a:pt x="1062054" y="449778"/>
                  </a:lnTo>
                  <a:lnTo>
                    <a:pt x="1130922" y="436394"/>
                  </a:lnTo>
                  <a:lnTo>
                    <a:pt x="1132418" y="436016"/>
                  </a:lnTo>
                  <a:lnTo>
                    <a:pt x="936138" y="436016"/>
                  </a:lnTo>
                  <a:lnTo>
                    <a:pt x="888723" y="435035"/>
                  </a:lnTo>
                  <a:lnTo>
                    <a:pt x="841419" y="431429"/>
                  </a:lnTo>
                  <a:lnTo>
                    <a:pt x="794410" y="425293"/>
                  </a:lnTo>
                  <a:lnTo>
                    <a:pt x="747879" y="416717"/>
                  </a:lnTo>
                  <a:lnTo>
                    <a:pt x="694251" y="404018"/>
                  </a:lnTo>
                  <a:lnTo>
                    <a:pt x="641607" y="388570"/>
                  </a:lnTo>
                  <a:lnTo>
                    <a:pt x="589959" y="370649"/>
                  </a:lnTo>
                  <a:lnTo>
                    <a:pt x="539322" y="350533"/>
                  </a:lnTo>
                  <a:lnTo>
                    <a:pt x="489710" y="328497"/>
                  </a:lnTo>
                  <a:lnTo>
                    <a:pt x="441136" y="304817"/>
                  </a:lnTo>
                  <a:lnTo>
                    <a:pt x="393610" y="279488"/>
                  </a:lnTo>
                  <a:lnTo>
                    <a:pt x="347157" y="252700"/>
                  </a:lnTo>
                  <a:lnTo>
                    <a:pt x="301752" y="224566"/>
                  </a:lnTo>
                  <a:lnTo>
                    <a:pt x="257369" y="195200"/>
                  </a:lnTo>
                  <a:lnTo>
                    <a:pt x="213986" y="164716"/>
                  </a:lnTo>
                  <a:lnTo>
                    <a:pt x="171578" y="133228"/>
                  </a:lnTo>
                  <a:lnTo>
                    <a:pt x="129988" y="100916"/>
                  </a:lnTo>
                  <a:lnTo>
                    <a:pt x="89329" y="67707"/>
                  </a:lnTo>
                  <a:lnTo>
                    <a:pt x="49658" y="33610"/>
                  </a:lnTo>
                  <a:lnTo>
                    <a:pt x="12536" y="0"/>
                  </a:lnTo>
                  <a:close/>
                </a:path>
                <a:path w="1887854" h="459740">
                  <a:moveTo>
                    <a:pt x="1887725" y="0"/>
                  </a:moveTo>
                  <a:lnTo>
                    <a:pt x="1858773" y="0"/>
                  </a:lnTo>
                  <a:lnTo>
                    <a:pt x="1828769" y="26052"/>
                  </a:lnTo>
                  <a:lnTo>
                    <a:pt x="1788558" y="59585"/>
                  </a:lnTo>
                  <a:lnTo>
                    <a:pt x="1747537" y="92355"/>
                  </a:lnTo>
                  <a:lnTo>
                    <a:pt x="1705677" y="124301"/>
                  </a:lnTo>
                  <a:lnTo>
                    <a:pt x="1662952" y="155364"/>
                  </a:lnTo>
                  <a:lnTo>
                    <a:pt x="1619292" y="185439"/>
                  </a:lnTo>
                  <a:lnTo>
                    <a:pt x="1574833" y="214625"/>
                  </a:lnTo>
                  <a:lnTo>
                    <a:pt x="1529510" y="242765"/>
                  </a:lnTo>
                  <a:lnTo>
                    <a:pt x="1483257" y="269703"/>
                  </a:lnTo>
                  <a:lnTo>
                    <a:pt x="1436010" y="295282"/>
                  </a:lnTo>
                  <a:lnTo>
                    <a:pt x="1387705" y="319346"/>
                  </a:lnTo>
                  <a:lnTo>
                    <a:pt x="1338409" y="341760"/>
                  </a:lnTo>
                  <a:lnTo>
                    <a:pt x="1288059" y="362362"/>
                  </a:lnTo>
                  <a:lnTo>
                    <a:pt x="1236708" y="380935"/>
                  </a:lnTo>
                  <a:lnTo>
                    <a:pt x="1184413" y="397259"/>
                  </a:lnTo>
                  <a:lnTo>
                    <a:pt x="1131231" y="411118"/>
                  </a:lnTo>
                  <a:lnTo>
                    <a:pt x="1077215" y="422292"/>
                  </a:lnTo>
                  <a:lnTo>
                    <a:pt x="1030567" y="429737"/>
                  </a:lnTo>
                  <a:lnTo>
                    <a:pt x="983480" y="434281"/>
                  </a:lnTo>
                  <a:lnTo>
                    <a:pt x="936138" y="436016"/>
                  </a:lnTo>
                  <a:lnTo>
                    <a:pt x="1132418" y="436016"/>
                  </a:lnTo>
                  <a:lnTo>
                    <a:pt x="1177952" y="424504"/>
                  </a:lnTo>
                  <a:lnTo>
                    <a:pt x="1224221" y="410734"/>
                  </a:lnTo>
                  <a:lnTo>
                    <a:pt x="1269699" y="395227"/>
                  </a:lnTo>
                  <a:lnTo>
                    <a:pt x="1314357" y="378132"/>
                  </a:lnTo>
                  <a:lnTo>
                    <a:pt x="1358169" y="359592"/>
                  </a:lnTo>
                  <a:lnTo>
                    <a:pt x="1401103" y="339755"/>
                  </a:lnTo>
                  <a:lnTo>
                    <a:pt x="1450149" y="315047"/>
                  </a:lnTo>
                  <a:lnTo>
                    <a:pt x="1498119" y="288918"/>
                  </a:lnTo>
                  <a:lnTo>
                    <a:pt x="1545007" y="261445"/>
                  </a:lnTo>
                  <a:lnTo>
                    <a:pt x="1590807" y="232705"/>
                  </a:lnTo>
                  <a:lnTo>
                    <a:pt x="1635513" y="202776"/>
                  </a:lnTo>
                  <a:lnTo>
                    <a:pt x="1679119" y="171734"/>
                  </a:lnTo>
                  <a:lnTo>
                    <a:pt x="1721677" y="139712"/>
                  </a:lnTo>
                  <a:lnTo>
                    <a:pt x="1763388" y="106923"/>
                  </a:lnTo>
                  <a:lnTo>
                    <a:pt x="1804241" y="73382"/>
                  </a:lnTo>
                  <a:lnTo>
                    <a:pt x="1844222" y="39108"/>
                  </a:lnTo>
                  <a:lnTo>
                    <a:pt x="1883319" y="4116"/>
                  </a:lnTo>
                  <a:lnTo>
                    <a:pt x="1887725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8628" y="0"/>
              <a:ext cx="2238375" cy="419100"/>
            </a:xfrm>
            <a:custGeom>
              <a:avLst/>
              <a:gdLst/>
              <a:ahLst/>
              <a:cxnLst/>
              <a:rect l="l" t="t" r="r" b="b"/>
              <a:pathLst>
                <a:path w="2238375" h="419100">
                  <a:moveTo>
                    <a:pt x="19476" y="0"/>
                  </a:moveTo>
                  <a:lnTo>
                    <a:pt x="0" y="0"/>
                  </a:lnTo>
                  <a:lnTo>
                    <a:pt x="5652" y="4523"/>
                  </a:lnTo>
                  <a:lnTo>
                    <a:pt x="36960" y="28720"/>
                  </a:lnTo>
                  <a:lnTo>
                    <a:pt x="68839" y="52518"/>
                  </a:lnTo>
                  <a:lnTo>
                    <a:pt x="101287" y="75909"/>
                  </a:lnTo>
                  <a:lnTo>
                    <a:pt x="134303" y="98884"/>
                  </a:lnTo>
                  <a:lnTo>
                    <a:pt x="172797" y="124556"/>
                  </a:lnTo>
                  <a:lnTo>
                    <a:pt x="212128" y="149566"/>
                  </a:lnTo>
                  <a:lnTo>
                    <a:pt x="252284" y="173890"/>
                  </a:lnTo>
                  <a:lnTo>
                    <a:pt x="293253" y="197507"/>
                  </a:lnTo>
                  <a:lnTo>
                    <a:pt x="335025" y="220394"/>
                  </a:lnTo>
                  <a:lnTo>
                    <a:pt x="377587" y="242526"/>
                  </a:lnTo>
                  <a:lnTo>
                    <a:pt x="420929" y="263883"/>
                  </a:lnTo>
                  <a:lnTo>
                    <a:pt x="459589" y="281697"/>
                  </a:lnTo>
                  <a:lnTo>
                    <a:pt x="498812" y="298936"/>
                  </a:lnTo>
                  <a:lnTo>
                    <a:pt x="538729" y="315359"/>
                  </a:lnTo>
                  <a:lnTo>
                    <a:pt x="579476" y="330723"/>
                  </a:lnTo>
                  <a:lnTo>
                    <a:pt x="621003" y="344992"/>
                  </a:lnTo>
                  <a:lnTo>
                    <a:pt x="663037" y="358485"/>
                  </a:lnTo>
                  <a:lnTo>
                    <a:pt x="705711" y="370863"/>
                  </a:lnTo>
                  <a:lnTo>
                    <a:pt x="749160" y="381789"/>
                  </a:lnTo>
                  <a:lnTo>
                    <a:pt x="793558" y="391614"/>
                  </a:lnTo>
                  <a:lnTo>
                    <a:pt x="837763" y="400141"/>
                  </a:lnTo>
                  <a:lnTo>
                    <a:pt x="882832" y="407232"/>
                  </a:lnTo>
                  <a:lnTo>
                    <a:pt x="951243" y="414936"/>
                  </a:lnTo>
                  <a:lnTo>
                    <a:pt x="1008906" y="418211"/>
                  </a:lnTo>
                  <a:lnTo>
                    <a:pt x="1023117" y="418667"/>
                  </a:lnTo>
                  <a:lnTo>
                    <a:pt x="1066756" y="418667"/>
                  </a:lnTo>
                  <a:lnTo>
                    <a:pt x="1088830" y="418211"/>
                  </a:lnTo>
                  <a:lnTo>
                    <a:pt x="1089517" y="418211"/>
                  </a:lnTo>
                  <a:lnTo>
                    <a:pt x="1136194" y="415648"/>
                  </a:lnTo>
                  <a:lnTo>
                    <a:pt x="1204976" y="408269"/>
                  </a:lnTo>
                  <a:lnTo>
                    <a:pt x="1296259" y="392407"/>
                  </a:lnTo>
                  <a:lnTo>
                    <a:pt x="1021588" y="392407"/>
                  </a:lnTo>
                  <a:lnTo>
                    <a:pt x="1013645" y="392203"/>
                  </a:lnTo>
                  <a:lnTo>
                    <a:pt x="1012195" y="392203"/>
                  </a:lnTo>
                  <a:lnTo>
                    <a:pt x="955091" y="389333"/>
                  </a:lnTo>
                  <a:lnTo>
                    <a:pt x="889092" y="382315"/>
                  </a:lnTo>
                  <a:lnTo>
                    <a:pt x="845466" y="375732"/>
                  </a:lnTo>
                  <a:lnTo>
                    <a:pt x="802243" y="367672"/>
                  </a:lnTo>
                  <a:lnTo>
                    <a:pt x="759494" y="358485"/>
                  </a:lnTo>
                  <a:lnTo>
                    <a:pt x="711111" y="346328"/>
                  </a:lnTo>
                  <a:lnTo>
                    <a:pt x="663497" y="332711"/>
                  </a:lnTo>
                  <a:lnTo>
                    <a:pt x="616589" y="317733"/>
                  </a:lnTo>
                  <a:lnTo>
                    <a:pt x="570382" y="301504"/>
                  </a:lnTo>
                  <a:lnTo>
                    <a:pt x="524870" y="284137"/>
                  </a:lnTo>
                  <a:lnTo>
                    <a:pt x="480049" y="265743"/>
                  </a:lnTo>
                  <a:lnTo>
                    <a:pt x="435915" y="246433"/>
                  </a:lnTo>
                  <a:lnTo>
                    <a:pt x="385524" y="222605"/>
                  </a:lnTo>
                  <a:lnTo>
                    <a:pt x="336098" y="197640"/>
                  </a:lnTo>
                  <a:lnTo>
                    <a:pt x="287622" y="171616"/>
                  </a:lnTo>
                  <a:lnTo>
                    <a:pt x="240085" y="144608"/>
                  </a:lnTo>
                  <a:lnTo>
                    <a:pt x="193474" y="116694"/>
                  </a:lnTo>
                  <a:lnTo>
                    <a:pt x="147777" y="87950"/>
                  </a:lnTo>
                  <a:lnTo>
                    <a:pt x="102884" y="58512"/>
                  </a:lnTo>
                  <a:lnTo>
                    <a:pt x="58876" y="28318"/>
                  </a:lnTo>
                  <a:lnTo>
                    <a:pt x="19476" y="0"/>
                  </a:lnTo>
                  <a:close/>
                </a:path>
                <a:path w="2238375" h="419100">
                  <a:moveTo>
                    <a:pt x="2238322" y="0"/>
                  </a:moveTo>
                  <a:lnTo>
                    <a:pt x="2206086" y="0"/>
                  </a:lnTo>
                  <a:lnTo>
                    <a:pt x="2189315" y="10423"/>
                  </a:lnTo>
                  <a:lnTo>
                    <a:pt x="2154473" y="31455"/>
                  </a:lnTo>
                  <a:lnTo>
                    <a:pt x="2119201" y="52080"/>
                  </a:lnTo>
                  <a:lnTo>
                    <a:pt x="2083473" y="72265"/>
                  </a:lnTo>
                  <a:lnTo>
                    <a:pt x="2047442" y="92157"/>
                  </a:lnTo>
                  <a:lnTo>
                    <a:pt x="2010888" y="111527"/>
                  </a:lnTo>
                  <a:lnTo>
                    <a:pt x="1973879" y="130440"/>
                  </a:lnTo>
                  <a:lnTo>
                    <a:pt x="1936483" y="148960"/>
                  </a:lnTo>
                  <a:lnTo>
                    <a:pt x="1860563" y="184520"/>
                  </a:lnTo>
                  <a:lnTo>
                    <a:pt x="1782648" y="217566"/>
                  </a:lnTo>
                  <a:lnTo>
                    <a:pt x="1737424" y="235514"/>
                  </a:lnTo>
                  <a:lnTo>
                    <a:pt x="1691767" y="252822"/>
                  </a:lnTo>
                  <a:lnTo>
                    <a:pt x="1645666" y="269438"/>
                  </a:lnTo>
                  <a:lnTo>
                    <a:pt x="1599107" y="285309"/>
                  </a:lnTo>
                  <a:lnTo>
                    <a:pt x="1552078" y="300381"/>
                  </a:lnTo>
                  <a:lnTo>
                    <a:pt x="1504568" y="314601"/>
                  </a:lnTo>
                  <a:lnTo>
                    <a:pt x="1446085" y="330897"/>
                  </a:lnTo>
                  <a:lnTo>
                    <a:pt x="1327950" y="358485"/>
                  </a:lnTo>
                  <a:lnTo>
                    <a:pt x="1197839" y="381472"/>
                  </a:lnTo>
                  <a:lnTo>
                    <a:pt x="1154163" y="386717"/>
                  </a:lnTo>
                  <a:lnTo>
                    <a:pt x="1088059" y="391614"/>
                  </a:lnTo>
                  <a:lnTo>
                    <a:pt x="1036216" y="392407"/>
                  </a:lnTo>
                  <a:lnTo>
                    <a:pt x="1296259" y="392407"/>
                  </a:lnTo>
                  <a:lnTo>
                    <a:pt x="1338542" y="384710"/>
                  </a:lnTo>
                  <a:lnTo>
                    <a:pt x="1447664" y="359223"/>
                  </a:lnTo>
                  <a:lnTo>
                    <a:pt x="1564947" y="325865"/>
                  </a:lnTo>
                  <a:lnTo>
                    <a:pt x="1679042" y="287149"/>
                  </a:lnTo>
                  <a:lnTo>
                    <a:pt x="1769806" y="251747"/>
                  </a:lnTo>
                  <a:lnTo>
                    <a:pt x="1877543" y="204523"/>
                  </a:lnTo>
                  <a:lnTo>
                    <a:pt x="1953463" y="167401"/>
                  </a:lnTo>
                  <a:lnTo>
                    <a:pt x="1990752" y="148114"/>
                  </a:lnTo>
                  <a:lnTo>
                    <a:pt x="2027639" y="128445"/>
                  </a:lnTo>
                  <a:lnTo>
                    <a:pt x="2064043" y="108331"/>
                  </a:lnTo>
                  <a:lnTo>
                    <a:pt x="2099882" y="87708"/>
                  </a:lnTo>
                  <a:lnTo>
                    <a:pt x="2146739" y="59365"/>
                  </a:lnTo>
                  <a:lnTo>
                    <a:pt x="2192740" y="30294"/>
                  </a:lnTo>
                  <a:lnTo>
                    <a:pt x="2237742" y="407"/>
                  </a:lnTo>
                  <a:lnTo>
                    <a:pt x="2238322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120"/>
              </a:spcBef>
            </a:pPr>
            <a:r>
              <a:rPr dirty="0"/>
              <a:t>içerik</a:t>
            </a:r>
            <a:r>
              <a:rPr spc="5" dirty="0"/>
              <a:t> </a:t>
            </a:r>
            <a:r>
              <a:rPr spc="-10" dirty="0"/>
              <a:t>detayları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0001" y="1355775"/>
            <a:ext cx="734695" cy="572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0"/>
              </a:spcBef>
            </a:pPr>
            <a:r>
              <a:rPr sz="2500" spc="-25" dirty="0">
                <a:solidFill>
                  <a:srgbClr val="1C2A28"/>
                </a:solidFill>
                <a:latin typeface="Arial"/>
                <a:cs typeface="Arial"/>
              </a:rPr>
              <a:t>01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001" y="2789212"/>
            <a:ext cx="734695" cy="572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0"/>
              </a:spcBef>
            </a:pPr>
            <a:r>
              <a:rPr sz="2500" spc="-25" dirty="0">
                <a:solidFill>
                  <a:srgbClr val="1C2A28"/>
                </a:solidFill>
                <a:latin typeface="Arial"/>
                <a:cs typeface="Arial"/>
              </a:rPr>
              <a:t>04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9271" y="1355775"/>
            <a:ext cx="734695" cy="572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0"/>
              </a:spcBef>
            </a:pPr>
            <a:r>
              <a:rPr sz="2500" spc="-25" dirty="0">
                <a:solidFill>
                  <a:srgbClr val="1C2A28"/>
                </a:solidFill>
                <a:latin typeface="Arial"/>
                <a:cs typeface="Arial"/>
              </a:rPr>
              <a:t>02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271" y="2789212"/>
            <a:ext cx="734695" cy="572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0"/>
              </a:spcBef>
            </a:pPr>
            <a:r>
              <a:rPr sz="2500" spc="-25" dirty="0">
                <a:solidFill>
                  <a:srgbClr val="1C2A28"/>
                </a:solidFill>
                <a:latin typeface="Arial"/>
                <a:cs typeface="Arial"/>
              </a:rPr>
              <a:t>05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8555" y="1355775"/>
            <a:ext cx="734695" cy="572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39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40"/>
              </a:spcBef>
            </a:pPr>
            <a:r>
              <a:rPr sz="2500" spc="-25" dirty="0">
                <a:solidFill>
                  <a:srgbClr val="1C2A28"/>
                </a:solidFill>
                <a:latin typeface="Arial"/>
                <a:cs typeface="Arial"/>
              </a:rPr>
              <a:t>03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723" y="2074626"/>
            <a:ext cx="196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A28"/>
                </a:solidFill>
                <a:latin typeface="Arial"/>
                <a:cs typeface="Arial"/>
              </a:rPr>
              <a:t>En</a:t>
            </a:r>
            <a:r>
              <a:rPr sz="1800" spc="-1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C2A28"/>
                </a:solidFill>
                <a:latin typeface="Arial"/>
                <a:cs typeface="Arial"/>
              </a:rPr>
              <a:t>Vie</a:t>
            </a:r>
            <a:r>
              <a:rPr sz="1800" spc="-10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C2A28"/>
                </a:solidFill>
                <a:latin typeface="Arial"/>
                <a:cs typeface="Arial"/>
              </a:rPr>
              <a:t>Beach</a:t>
            </a:r>
            <a:r>
              <a:rPr sz="1800" spc="-10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C2A28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9048" y="2074626"/>
            <a:ext cx="147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A28"/>
                </a:solidFill>
                <a:latin typeface="Arial"/>
                <a:cs typeface="Arial"/>
              </a:rPr>
              <a:t>Ayın</a:t>
            </a:r>
            <a:r>
              <a:rPr sz="1800" spc="-4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C2A28"/>
                </a:solidFill>
                <a:latin typeface="Arial"/>
                <a:cs typeface="Arial"/>
              </a:rPr>
              <a:t>personeli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7199" y="2045817"/>
            <a:ext cx="158369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1C2A28"/>
                </a:solidFill>
                <a:latin typeface="Arial"/>
                <a:cs typeface="Arial"/>
              </a:rPr>
              <a:t>Sosyal</a:t>
            </a:r>
            <a:r>
              <a:rPr sz="1500" spc="-2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C2A28"/>
                </a:solidFill>
                <a:latin typeface="Arial"/>
                <a:cs typeface="Arial"/>
              </a:rPr>
              <a:t>sorumluluk projelerimiz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198" y="3502127"/>
            <a:ext cx="177609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1C2A28"/>
                </a:solidFill>
                <a:latin typeface="Arial"/>
                <a:cs typeface="Arial"/>
              </a:rPr>
              <a:t>Su</a:t>
            </a:r>
            <a:r>
              <a:rPr sz="1500" spc="-5" dirty="0">
                <a:solidFill>
                  <a:srgbClr val="1C2A2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C2A28"/>
                </a:solidFill>
                <a:latin typeface="Arial"/>
                <a:cs typeface="Arial"/>
              </a:rPr>
              <a:t>&amp; elektrik </a:t>
            </a:r>
            <a:r>
              <a:rPr sz="1500" spc="-10" dirty="0">
                <a:solidFill>
                  <a:srgbClr val="1C2A28"/>
                </a:solidFill>
                <a:latin typeface="Arial"/>
                <a:cs typeface="Arial"/>
              </a:rPr>
              <a:t>tüketim verileri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7916" y="3508102"/>
            <a:ext cx="115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A28"/>
                </a:solidFill>
                <a:latin typeface="Arial"/>
                <a:cs typeface="Arial"/>
              </a:rPr>
              <a:t>Atık </a:t>
            </a:r>
            <a:r>
              <a:rPr sz="1800" spc="-10" dirty="0">
                <a:solidFill>
                  <a:srgbClr val="1C2A28"/>
                </a:solidFill>
                <a:latin typeface="Arial"/>
                <a:cs typeface="Arial"/>
              </a:rPr>
              <a:t>verileri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12181"/>
            <a:ext cx="957313" cy="931840"/>
            <a:chOff x="0" y="4212181"/>
            <a:chExt cx="957313" cy="931840"/>
          </a:xfrm>
        </p:grpSpPr>
        <p:sp>
          <p:nvSpPr>
            <p:cNvPr id="3" name="object 3"/>
            <p:cNvSpPr/>
            <p:nvPr/>
          </p:nvSpPr>
          <p:spPr>
            <a:xfrm>
              <a:off x="0" y="4485526"/>
              <a:ext cx="288925" cy="658495"/>
            </a:xfrm>
            <a:custGeom>
              <a:avLst/>
              <a:gdLst/>
              <a:ahLst/>
              <a:cxnLst/>
              <a:rect l="l" t="t" r="r" b="b"/>
              <a:pathLst>
                <a:path w="288925" h="658495">
                  <a:moveTo>
                    <a:pt x="24270" y="456387"/>
                  </a:moveTo>
                  <a:lnTo>
                    <a:pt x="64395" y="516255"/>
                  </a:lnTo>
                  <a:lnTo>
                    <a:pt x="106249" y="554062"/>
                  </a:lnTo>
                  <a:lnTo>
                    <a:pt x="165581" y="597603"/>
                  </a:lnTo>
                  <a:lnTo>
                    <a:pt x="228987" y="641300"/>
                  </a:lnTo>
                  <a:lnTo>
                    <a:pt x="253984" y="657973"/>
                  </a:lnTo>
                  <a:lnTo>
                    <a:pt x="288597" y="657973"/>
                  </a:lnTo>
                  <a:lnTo>
                    <a:pt x="270238" y="609256"/>
                  </a:lnTo>
                  <a:lnTo>
                    <a:pt x="218486" y="470001"/>
                  </a:lnTo>
                  <a:lnTo>
                    <a:pt x="81903" y="470001"/>
                  </a:lnTo>
                  <a:lnTo>
                    <a:pt x="24270" y="456387"/>
                  </a:lnTo>
                  <a:close/>
                </a:path>
                <a:path w="288925" h="658495">
                  <a:moveTo>
                    <a:pt x="0" y="333705"/>
                  </a:moveTo>
                  <a:lnTo>
                    <a:pt x="0" y="388991"/>
                  </a:lnTo>
                  <a:lnTo>
                    <a:pt x="81903" y="470001"/>
                  </a:lnTo>
                  <a:lnTo>
                    <a:pt x="218486" y="470001"/>
                  </a:lnTo>
                  <a:lnTo>
                    <a:pt x="202813" y="427828"/>
                  </a:lnTo>
                  <a:lnTo>
                    <a:pt x="178874" y="361369"/>
                  </a:lnTo>
                  <a:lnTo>
                    <a:pt x="107859" y="361369"/>
                  </a:lnTo>
                  <a:lnTo>
                    <a:pt x="104458" y="359092"/>
                  </a:lnTo>
                  <a:lnTo>
                    <a:pt x="0" y="333705"/>
                  </a:lnTo>
                  <a:close/>
                </a:path>
                <a:path w="288925" h="658495">
                  <a:moveTo>
                    <a:pt x="17108" y="64173"/>
                  </a:moveTo>
                  <a:lnTo>
                    <a:pt x="14332" y="92589"/>
                  </a:lnTo>
                  <a:lnTo>
                    <a:pt x="13510" y="160424"/>
                  </a:lnTo>
                  <a:lnTo>
                    <a:pt x="25905" y="241554"/>
                  </a:lnTo>
                  <a:lnTo>
                    <a:pt x="62777" y="309854"/>
                  </a:lnTo>
                  <a:lnTo>
                    <a:pt x="99031" y="347460"/>
                  </a:lnTo>
                  <a:lnTo>
                    <a:pt x="110054" y="361062"/>
                  </a:lnTo>
                  <a:lnTo>
                    <a:pt x="107859" y="361369"/>
                  </a:lnTo>
                  <a:lnTo>
                    <a:pt x="178874" y="361369"/>
                  </a:lnTo>
                  <a:lnTo>
                    <a:pt x="165930" y="325437"/>
                  </a:lnTo>
                  <a:lnTo>
                    <a:pt x="130150" y="325437"/>
                  </a:lnTo>
                  <a:lnTo>
                    <a:pt x="112980" y="302912"/>
                  </a:lnTo>
                  <a:lnTo>
                    <a:pt x="75080" y="248734"/>
                  </a:lnTo>
                  <a:lnTo>
                    <a:pt x="36871" y="183000"/>
                  </a:lnTo>
                  <a:lnTo>
                    <a:pt x="18771" y="125806"/>
                  </a:lnTo>
                  <a:lnTo>
                    <a:pt x="17108" y="64173"/>
                  </a:lnTo>
                  <a:close/>
                </a:path>
                <a:path w="288925" h="658495">
                  <a:moveTo>
                    <a:pt x="64656" y="0"/>
                  </a:moveTo>
                  <a:lnTo>
                    <a:pt x="76672" y="114546"/>
                  </a:lnTo>
                  <a:lnTo>
                    <a:pt x="89929" y="204909"/>
                  </a:lnTo>
                  <a:lnTo>
                    <a:pt x="106452" y="270382"/>
                  </a:lnTo>
                  <a:lnTo>
                    <a:pt x="130150" y="325437"/>
                  </a:lnTo>
                  <a:lnTo>
                    <a:pt x="165930" y="325437"/>
                  </a:lnTo>
                  <a:lnTo>
                    <a:pt x="131007" y="228488"/>
                  </a:lnTo>
                  <a:lnTo>
                    <a:pt x="88012" y="95542"/>
                  </a:lnTo>
                  <a:lnTo>
                    <a:pt x="64656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0696" y="4212181"/>
              <a:ext cx="361315" cy="777240"/>
            </a:xfrm>
            <a:custGeom>
              <a:avLst/>
              <a:gdLst/>
              <a:ahLst/>
              <a:cxnLst/>
              <a:rect l="l" t="t" r="r" b="b"/>
              <a:pathLst>
                <a:path w="361315" h="777239">
                  <a:moveTo>
                    <a:pt x="268350" y="0"/>
                  </a:moveTo>
                  <a:lnTo>
                    <a:pt x="214870" y="15229"/>
                  </a:lnTo>
                  <a:lnTo>
                    <a:pt x="172932" y="52400"/>
                  </a:lnTo>
                  <a:lnTo>
                    <a:pt x="143429" y="100239"/>
                  </a:lnTo>
                  <a:lnTo>
                    <a:pt x="111608" y="171917"/>
                  </a:lnTo>
                  <a:lnTo>
                    <a:pt x="93520" y="218704"/>
                  </a:lnTo>
                  <a:lnTo>
                    <a:pt x="77120" y="266108"/>
                  </a:lnTo>
                  <a:lnTo>
                    <a:pt x="62419" y="314067"/>
                  </a:lnTo>
                  <a:lnTo>
                    <a:pt x="49430" y="362517"/>
                  </a:lnTo>
                  <a:lnTo>
                    <a:pt x="38167" y="411397"/>
                  </a:lnTo>
                  <a:lnTo>
                    <a:pt x="28640" y="460645"/>
                  </a:lnTo>
                  <a:lnTo>
                    <a:pt x="21808" y="503531"/>
                  </a:lnTo>
                  <a:lnTo>
                    <a:pt x="16292" y="546611"/>
                  </a:lnTo>
                  <a:lnTo>
                    <a:pt x="12106" y="589843"/>
                  </a:lnTo>
                  <a:lnTo>
                    <a:pt x="9260" y="633187"/>
                  </a:lnTo>
                  <a:lnTo>
                    <a:pt x="1159" y="705599"/>
                  </a:lnTo>
                  <a:lnTo>
                    <a:pt x="0" y="746233"/>
                  </a:lnTo>
                  <a:lnTo>
                    <a:pt x="7507" y="770144"/>
                  </a:lnTo>
                  <a:lnTo>
                    <a:pt x="18593" y="775692"/>
                  </a:lnTo>
                  <a:lnTo>
                    <a:pt x="31038" y="776960"/>
                  </a:lnTo>
                  <a:lnTo>
                    <a:pt x="43653" y="774519"/>
                  </a:lnTo>
                  <a:lnTo>
                    <a:pt x="81275" y="741343"/>
                  </a:lnTo>
                  <a:lnTo>
                    <a:pt x="115506" y="686698"/>
                  </a:lnTo>
                  <a:lnTo>
                    <a:pt x="141839" y="642258"/>
                  </a:lnTo>
                  <a:lnTo>
                    <a:pt x="167269" y="597295"/>
                  </a:lnTo>
                  <a:lnTo>
                    <a:pt x="191786" y="551829"/>
                  </a:lnTo>
                  <a:lnTo>
                    <a:pt x="215382" y="505877"/>
                  </a:lnTo>
                  <a:lnTo>
                    <a:pt x="238047" y="459459"/>
                  </a:lnTo>
                  <a:lnTo>
                    <a:pt x="259771" y="412594"/>
                  </a:lnTo>
                  <a:lnTo>
                    <a:pt x="280547" y="365300"/>
                  </a:lnTo>
                  <a:lnTo>
                    <a:pt x="300364" y="317596"/>
                  </a:lnTo>
                  <a:lnTo>
                    <a:pt x="319213" y="269501"/>
                  </a:lnTo>
                  <a:lnTo>
                    <a:pt x="337085" y="221034"/>
                  </a:lnTo>
                  <a:lnTo>
                    <a:pt x="355339" y="161839"/>
                  </a:lnTo>
                  <a:lnTo>
                    <a:pt x="360859" y="100930"/>
                  </a:lnTo>
                  <a:lnTo>
                    <a:pt x="354803" y="70438"/>
                  </a:lnTo>
                  <a:lnTo>
                    <a:pt x="341634" y="42321"/>
                  </a:lnTo>
                  <a:lnTo>
                    <a:pt x="321765" y="19379"/>
                  </a:lnTo>
                  <a:lnTo>
                    <a:pt x="295606" y="4410"/>
                  </a:lnTo>
                  <a:lnTo>
                    <a:pt x="268350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521" y="4344821"/>
              <a:ext cx="234950" cy="737235"/>
            </a:xfrm>
            <a:custGeom>
              <a:avLst/>
              <a:gdLst/>
              <a:ahLst/>
              <a:cxnLst/>
              <a:rect l="l" t="t" r="r" b="b"/>
              <a:pathLst>
                <a:path w="234950" h="737235">
                  <a:moveTo>
                    <a:pt x="234518" y="0"/>
                  </a:moveTo>
                  <a:lnTo>
                    <a:pt x="200402" y="95453"/>
                  </a:lnTo>
                  <a:lnTo>
                    <a:pt x="124709" y="310432"/>
                  </a:lnTo>
                  <a:lnTo>
                    <a:pt x="47418" y="537860"/>
                  </a:lnTo>
                  <a:lnTo>
                    <a:pt x="8509" y="670661"/>
                  </a:lnTo>
                  <a:lnTo>
                    <a:pt x="0" y="737069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293" y="4488221"/>
              <a:ext cx="668020" cy="556895"/>
            </a:xfrm>
            <a:custGeom>
              <a:avLst/>
              <a:gdLst/>
              <a:ahLst/>
              <a:cxnLst/>
              <a:rect l="l" t="t" r="r" b="b"/>
              <a:pathLst>
                <a:path w="668019" h="556895">
                  <a:moveTo>
                    <a:pt x="573940" y="0"/>
                  </a:moveTo>
                  <a:lnTo>
                    <a:pt x="518718" y="9509"/>
                  </a:lnTo>
                  <a:lnTo>
                    <a:pt x="468440" y="34633"/>
                  </a:lnTo>
                  <a:lnTo>
                    <a:pt x="403641" y="78779"/>
                  </a:lnTo>
                  <a:lnTo>
                    <a:pt x="363619" y="109025"/>
                  </a:lnTo>
                  <a:lnTo>
                    <a:pt x="324706" y="140683"/>
                  </a:lnTo>
                  <a:lnTo>
                    <a:pt x="286945" y="173707"/>
                  </a:lnTo>
                  <a:lnTo>
                    <a:pt x="250381" y="208050"/>
                  </a:lnTo>
                  <a:lnTo>
                    <a:pt x="215055" y="243667"/>
                  </a:lnTo>
                  <a:lnTo>
                    <a:pt x="181013" y="280510"/>
                  </a:lnTo>
                  <a:lnTo>
                    <a:pt x="152614" y="313364"/>
                  </a:lnTo>
                  <a:lnTo>
                    <a:pt x="125236" y="347076"/>
                  </a:lnTo>
                  <a:lnTo>
                    <a:pt x="98908" y="381614"/>
                  </a:lnTo>
                  <a:lnTo>
                    <a:pt x="73660" y="416946"/>
                  </a:lnTo>
                  <a:lnTo>
                    <a:pt x="28614" y="474231"/>
                  </a:lnTo>
                  <a:lnTo>
                    <a:pt x="6221" y="508160"/>
                  </a:lnTo>
                  <a:lnTo>
                    <a:pt x="0" y="532440"/>
                  </a:lnTo>
                  <a:lnTo>
                    <a:pt x="6508" y="543004"/>
                  </a:lnTo>
                  <a:lnTo>
                    <a:pt x="16419" y="550639"/>
                  </a:lnTo>
                  <a:lnTo>
                    <a:pt x="28423" y="555207"/>
                  </a:lnTo>
                  <a:lnTo>
                    <a:pt x="41211" y="556570"/>
                  </a:lnTo>
                  <a:lnTo>
                    <a:pt x="53783" y="555077"/>
                  </a:lnTo>
                  <a:lnTo>
                    <a:pt x="89496" y="541381"/>
                  </a:lnTo>
                  <a:lnTo>
                    <a:pt x="135764" y="518411"/>
                  </a:lnTo>
                  <a:lnTo>
                    <a:pt x="181558" y="494510"/>
                  </a:lnTo>
                  <a:lnTo>
                    <a:pt x="226860" y="469688"/>
                  </a:lnTo>
                  <a:lnTo>
                    <a:pt x="271651" y="443956"/>
                  </a:lnTo>
                  <a:lnTo>
                    <a:pt x="315915" y="417326"/>
                  </a:lnTo>
                  <a:lnTo>
                    <a:pt x="359633" y="389810"/>
                  </a:lnTo>
                  <a:lnTo>
                    <a:pt x="402788" y="361418"/>
                  </a:lnTo>
                  <a:lnTo>
                    <a:pt x="445361" y="332162"/>
                  </a:lnTo>
                  <a:lnTo>
                    <a:pt x="487336" y="302054"/>
                  </a:lnTo>
                  <a:lnTo>
                    <a:pt x="528694" y="271104"/>
                  </a:lnTo>
                  <a:lnTo>
                    <a:pt x="569417" y="239324"/>
                  </a:lnTo>
                  <a:lnTo>
                    <a:pt x="616111" y="198616"/>
                  </a:lnTo>
                  <a:lnTo>
                    <a:pt x="652881" y="149764"/>
                  </a:lnTo>
                  <a:lnTo>
                    <a:pt x="667421" y="89815"/>
                  </a:lnTo>
                  <a:lnTo>
                    <a:pt x="662616" y="59847"/>
                  </a:lnTo>
                  <a:lnTo>
                    <a:pt x="648271" y="33343"/>
                  </a:lnTo>
                  <a:lnTo>
                    <a:pt x="627426" y="15229"/>
                  </a:lnTo>
                  <a:lnTo>
                    <a:pt x="601919" y="4247"/>
                  </a:lnTo>
                  <a:lnTo>
                    <a:pt x="573940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080" y="4606187"/>
              <a:ext cx="588010" cy="503555"/>
            </a:xfrm>
            <a:custGeom>
              <a:avLst/>
              <a:gdLst/>
              <a:ahLst/>
              <a:cxnLst/>
              <a:rect l="l" t="t" r="r" b="b"/>
              <a:pathLst>
                <a:path w="588010" h="503554">
                  <a:moveTo>
                    <a:pt x="587616" y="0"/>
                  </a:moveTo>
                  <a:lnTo>
                    <a:pt x="508333" y="63164"/>
                  </a:lnTo>
                  <a:lnTo>
                    <a:pt x="330746" y="206024"/>
                  </a:lnTo>
                  <a:lnTo>
                    <a:pt x="145243" y="358625"/>
                  </a:lnTo>
                  <a:lnTo>
                    <a:pt x="42214" y="451015"/>
                  </a:lnTo>
                  <a:lnTo>
                    <a:pt x="0" y="502958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0" y="4342091"/>
              <a:ext cx="323215" cy="795020"/>
            </a:xfrm>
            <a:custGeom>
              <a:avLst/>
              <a:gdLst/>
              <a:ahLst/>
              <a:cxnLst/>
              <a:rect l="l" t="t" r="r" b="b"/>
              <a:pathLst>
                <a:path w="323215" h="795020">
                  <a:moveTo>
                    <a:pt x="102478" y="0"/>
                  </a:moveTo>
                  <a:lnTo>
                    <a:pt x="47671" y="15005"/>
                  </a:lnTo>
                  <a:lnTo>
                    <a:pt x="12786" y="58310"/>
                  </a:lnTo>
                  <a:lnTo>
                    <a:pt x="0" y="112870"/>
                  </a:lnTo>
                  <a:lnTo>
                    <a:pt x="329" y="140899"/>
                  </a:lnTo>
                  <a:lnTo>
                    <a:pt x="8435" y="196793"/>
                  </a:lnTo>
                  <a:lnTo>
                    <a:pt x="18913" y="245853"/>
                  </a:lnTo>
                  <a:lnTo>
                    <a:pt x="31149" y="294500"/>
                  </a:lnTo>
                  <a:lnTo>
                    <a:pt x="45118" y="342677"/>
                  </a:lnTo>
                  <a:lnTo>
                    <a:pt x="60795" y="390326"/>
                  </a:lnTo>
                  <a:lnTo>
                    <a:pt x="78155" y="437388"/>
                  </a:lnTo>
                  <a:lnTo>
                    <a:pt x="97171" y="483805"/>
                  </a:lnTo>
                  <a:lnTo>
                    <a:pt x="117820" y="529520"/>
                  </a:lnTo>
                  <a:lnTo>
                    <a:pt x="136993" y="568490"/>
                  </a:lnTo>
                  <a:lnTo>
                    <a:pt x="157355" y="606852"/>
                  </a:lnTo>
                  <a:lnTo>
                    <a:pt x="178888" y="644569"/>
                  </a:lnTo>
                  <a:lnTo>
                    <a:pt x="201576" y="681603"/>
                  </a:lnTo>
                  <a:lnTo>
                    <a:pt x="236758" y="745412"/>
                  </a:lnTo>
                  <a:lnTo>
                    <a:pt x="259266" y="779267"/>
                  </a:lnTo>
                  <a:lnTo>
                    <a:pt x="279199" y="794468"/>
                  </a:lnTo>
                  <a:lnTo>
                    <a:pt x="291456" y="792595"/>
                  </a:lnTo>
                  <a:lnTo>
                    <a:pt x="321012" y="753776"/>
                  </a:lnTo>
                  <a:lnTo>
                    <a:pt x="322813" y="728356"/>
                  </a:lnTo>
                  <a:lnTo>
                    <a:pt x="322328" y="715537"/>
                  </a:lnTo>
                  <a:lnTo>
                    <a:pt x="319225" y="663976"/>
                  </a:lnTo>
                  <a:lnTo>
                    <a:pt x="315078" y="612488"/>
                  </a:lnTo>
                  <a:lnTo>
                    <a:pt x="309892" y="561094"/>
                  </a:lnTo>
                  <a:lnTo>
                    <a:pt x="303670" y="509814"/>
                  </a:lnTo>
                  <a:lnTo>
                    <a:pt x="296414" y="458670"/>
                  </a:lnTo>
                  <a:lnTo>
                    <a:pt x="288129" y="407683"/>
                  </a:lnTo>
                  <a:lnTo>
                    <a:pt x="278819" y="356873"/>
                  </a:lnTo>
                  <a:lnTo>
                    <a:pt x="268485" y="306261"/>
                  </a:lnTo>
                  <a:lnTo>
                    <a:pt x="257132" y="255868"/>
                  </a:lnTo>
                  <a:lnTo>
                    <a:pt x="244764" y="205715"/>
                  </a:lnTo>
                  <a:lnTo>
                    <a:pt x="231383" y="155823"/>
                  </a:lnTo>
                  <a:lnTo>
                    <a:pt x="212114" y="96947"/>
                  </a:lnTo>
                  <a:lnTo>
                    <a:pt x="181472" y="44025"/>
                  </a:lnTo>
                  <a:lnTo>
                    <a:pt x="131944" y="7263"/>
                  </a:lnTo>
                  <a:lnTo>
                    <a:pt x="102478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933" y="4476372"/>
              <a:ext cx="199390" cy="667385"/>
            </a:xfrm>
            <a:custGeom>
              <a:avLst/>
              <a:gdLst/>
              <a:ahLst/>
              <a:cxnLst/>
              <a:rect l="l" t="t" r="r" b="b"/>
              <a:pathLst>
                <a:path w="199390" h="667385">
                  <a:moveTo>
                    <a:pt x="0" y="0"/>
                  </a:moveTo>
                  <a:lnTo>
                    <a:pt x="27239" y="97640"/>
                  </a:lnTo>
                  <a:lnTo>
                    <a:pt x="89519" y="316884"/>
                  </a:lnTo>
                  <a:lnTo>
                    <a:pt x="157680" y="547214"/>
                  </a:lnTo>
                  <a:lnTo>
                    <a:pt x="198796" y="667127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Unvan 32"/>
          <p:cNvSpPr>
            <a:spLocks noGrp="1"/>
          </p:cNvSpPr>
          <p:nvPr>
            <p:ph type="title"/>
          </p:nvPr>
        </p:nvSpPr>
        <p:spPr>
          <a:xfrm>
            <a:off x="305457" y="133350"/>
            <a:ext cx="6229350" cy="369332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EN VİE BEACH HOTEL</a:t>
            </a:r>
            <a:r>
              <a:rPr lang="tr-TR" sz="2400" spc="-85" dirty="0" smtClean="0"/>
              <a:t> </a:t>
            </a:r>
            <a:r>
              <a:rPr lang="tr-TR" sz="2400" dirty="0"/>
              <a:t>CARE</a:t>
            </a:r>
            <a:r>
              <a:rPr lang="tr-TR" sz="2400" spc="15" dirty="0"/>
              <a:t> </a:t>
            </a:r>
            <a:r>
              <a:rPr lang="tr-TR" sz="2400" spc="-10" dirty="0"/>
              <a:t>Hakkında</a:t>
            </a:r>
            <a:endParaRPr lang="tr-TR" dirty="0"/>
          </a:p>
        </p:txBody>
      </p:sp>
      <p:sp>
        <p:nvSpPr>
          <p:cNvPr id="32" name="Metin Yer Tutucusu 31"/>
          <p:cNvSpPr>
            <a:spLocks noGrp="1"/>
          </p:cNvSpPr>
          <p:nvPr>
            <p:ph idx="1"/>
          </p:nvPr>
        </p:nvSpPr>
        <p:spPr>
          <a:xfrm>
            <a:off x="313130" y="590550"/>
            <a:ext cx="5630470" cy="4110638"/>
          </a:xfrm>
        </p:spPr>
        <p:txBody>
          <a:bodyPr>
            <a:normAutofit fontScale="77500" lnSpcReduction="20000"/>
          </a:bodyPr>
          <a:lstStyle/>
          <a:p>
            <a:pPr marL="12700">
              <a:lnSpc>
                <a:spcPts val="1120"/>
              </a:lnSpc>
              <a:spcBef>
                <a:spcPts val="120"/>
              </a:spcBef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Varlığımızı</a:t>
            </a:r>
            <a:r>
              <a:rPr lang="tr-TR" sz="1000" spc="14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doğaya</a:t>
            </a:r>
            <a:r>
              <a:rPr lang="tr-TR" sz="1000" spc="14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borçluyuz.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12700" marR="504190">
              <a:lnSpc>
                <a:spcPts val="1100"/>
              </a:lnSpc>
              <a:spcBef>
                <a:spcPts val="50"/>
              </a:spcBef>
            </a:pPr>
            <a:r>
              <a:rPr lang="tr-TR" sz="1000" dirty="0" smtClean="0">
                <a:solidFill>
                  <a:srgbClr val="1D2A28"/>
                </a:solidFill>
                <a:latin typeface="Microsoft Sans Serif"/>
                <a:cs typeface="Microsoft Sans Serif"/>
              </a:rPr>
              <a:t>En </a:t>
            </a:r>
            <a:r>
              <a:rPr lang="tr-TR" sz="1000" dirty="0" err="1" smtClean="0">
                <a:solidFill>
                  <a:srgbClr val="1D2A28"/>
                </a:solidFill>
                <a:latin typeface="Microsoft Sans Serif"/>
                <a:cs typeface="Microsoft Sans Serif"/>
              </a:rPr>
              <a:t>Vie</a:t>
            </a:r>
            <a:r>
              <a:rPr lang="tr-TR" sz="1000" dirty="0" smtClean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 err="1" smtClean="0">
                <a:solidFill>
                  <a:srgbClr val="1D2A28"/>
                </a:solidFill>
                <a:latin typeface="Microsoft Sans Serif"/>
                <a:cs typeface="Microsoft Sans Serif"/>
              </a:rPr>
              <a:t>Beach</a:t>
            </a:r>
            <a:r>
              <a:rPr lang="tr-TR" sz="1000" spc="85" dirty="0" smtClean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Hotel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olarak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bu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bilincin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farkındayız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farkındalığı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artırmak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için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çaba</a:t>
            </a:r>
            <a:r>
              <a:rPr lang="tr-TR" sz="1000" spc="8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20" dirty="0">
                <a:solidFill>
                  <a:srgbClr val="1D2A28"/>
                </a:solidFill>
                <a:latin typeface="Microsoft Sans Serif"/>
                <a:cs typeface="Microsoft Sans Serif"/>
              </a:rPr>
              <a:t>sarf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ediyoruz.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100"/>
              </a:lnSpc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Sürdürülebilir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dostu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turizmin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önemli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bir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parçası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olarak,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bilinci</a:t>
            </a:r>
            <a:r>
              <a:rPr lang="tr-TR" sz="1000" spc="6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projelerimizi sürdürüyoruz.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12700" marR="455930">
              <a:lnSpc>
                <a:spcPts val="1100"/>
              </a:lnSpc>
            </a:pPr>
            <a:r>
              <a:rPr lang="tr-TR" sz="1000" b="1" dirty="0" smtClean="0">
                <a:solidFill>
                  <a:srgbClr val="1D2A28"/>
                </a:solidFill>
                <a:latin typeface="Arial"/>
                <a:cs typeface="Arial"/>
              </a:rPr>
              <a:t>En </a:t>
            </a:r>
            <a:r>
              <a:rPr lang="tr-TR" sz="1000" b="1" dirty="0" err="1" smtClean="0">
                <a:solidFill>
                  <a:srgbClr val="1D2A28"/>
                </a:solidFill>
                <a:latin typeface="Arial"/>
                <a:cs typeface="Arial"/>
              </a:rPr>
              <a:t>Vie</a:t>
            </a:r>
            <a:r>
              <a:rPr lang="tr-TR" sz="1000" b="1" dirty="0" smtClean="0">
                <a:solidFill>
                  <a:srgbClr val="1D2A28"/>
                </a:solidFill>
                <a:latin typeface="Arial"/>
                <a:cs typeface="Arial"/>
              </a:rPr>
              <a:t> </a:t>
            </a:r>
            <a:r>
              <a:rPr lang="tr-TR" sz="1000" b="1" dirty="0" err="1" smtClean="0">
                <a:solidFill>
                  <a:srgbClr val="1D2A28"/>
                </a:solidFill>
                <a:latin typeface="Arial"/>
                <a:cs typeface="Arial"/>
              </a:rPr>
              <a:t>Beach</a:t>
            </a:r>
            <a:r>
              <a:rPr lang="tr-TR" sz="1000" b="1" spc="95" dirty="0" smtClean="0">
                <a:solidFill>
                  <a:srgbClr val="1D2A28"/>
                </a:solidFill>
                <a:latin typeface="Arial"/>
                <a:cs typeface="Arial"/>
              </a:rPr>
              <a:t> </a:t>
            </a:r>
            <a:r>
              <a:rPr lang="tr-TR" sz="1000" b="1" dirty="0" err="1">
                <a:solidFill>
                  <a:srgbClr val="1D2A28"/>
                </a:solidFill>
                <a:latin typeface="Arial"/>
                <a:cs typeface="Arial"/>
              </a:rPr>
              <a:t>Hotelcare</a:t>
            </a:r>
            <a:r>
              <a:rPr lang="tr-TR" sz="1000" b="1" dirty="0">
                <a:solidFill>
                  <a:srgbClr val="1D2A28"/>
                </a:solidFill>
                <a:latin typeface="Arial"/>
                <a:cs typeface="Arial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kapsamında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duyarlı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otelcilik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anlayışımıza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her</a:t>
            </a:r>
            <a:r>
              <a:rPr lang="tr-TR" sz="1000" spc="10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gün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yeni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katkılar ekliyoruz.</a:t>
            </a:r>
            <a:endParaRPr lang="tr-TR"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lang="tr-TR" sz="1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000" b="1" dirty="0" smtClean="0">
                <a:solidFill>
                  <a:srgbClr val="1D2A28"/>
                </a:solidFill>
                <a:latin typeface="Verdana"/>
                <a:cs typeface="Verdana"/>
              </a:rPr>
              <a:t>EN VİE </a:t>
            </a:r>
            <a:r>
              <a:rPr lang="tr-TR" sz="1000" b="1" dirty="0" err="1" smtClean="0">
                <a:solidFill>
                  <a:srgbClr val="1D2A28"/>
                </a:solidFill>
                <a:latin typeface="Verdana"/>
                <a:cs typeface="Verdana"/>
              </a:rPr>
              <a:t>BEACHHotelCare</a:t>
            </a:r>
            <a:r>
              <a:rPr lang="tr-TR" sz="1000" b="1" spc="155" dirty="0" smtClean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b="1" spc="-10" dirty="0">
                <a:solidFill>
                  <a:srgbClr val="1D2A28"/>
                </a:solidFill>
                <a:latin typeface="Verdana"/>
                <a:cs typeface="Verdana"/>
              </a:rPr>
              <a:t>nedir?</a:t>
            </a:r>
            <a:endParaRPr lang="tr-TR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tr-TR" sz="1000" b="1" dirty="0" smtClean="0">
                <a:solidFill>
                  <a:srgbClr val="1D2A28"/>
                </a:solidFill>
                <a:latin typeface="Verdana"/>
                <a:cs typeface="Verdana"/>
              </a:rPr>
              <a:t>En </a:t>
            </a:r>
            <a:r>
              <a:rPr lang="tr-TR" sz="1000" b="1" dirty="0" err="1" smtClean="0">
                <a:solidFill>
                  <a:srgbClr val="1D2A28"/>
                </a:solidFill>
                <a:latin typeface="Verdana"/>
                <a:cs typeface="Verdana"/>
              </a:rPr>
              <a:t>Vie</a:t>
            </a:r>
            <a:r>
              <a:rPr lang="tr-TR" sz="1000" b="1" dirty="0" smtClean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b="1" dirty="0" err="1" smtClean="0">
                <a:solidFill>
                  <a:srgbClr val="1D2A28"/>
                </a:solidFill>
                <a:latin typeface="Verdana"/>
                <a:cs typeface="Verdana"/>
              </a:rPr>
              <a:t>BeachHotelCare</a:t>
            </a:r>
            <a:r>
              <a:rPr lang="tr-TR" sz="1000" b="1" dirty="0">
                <a:solidFill>
                  <a:srgbClr val="1D2A28"/>
                </a:solidFill>
                <a:latin typeface="Verdana"/>
                <a:cs typeface="Verdana"/>
              </a:rPr>
              <a:t>,</a:t>
            </a:r>
            <a:r>
              <a:rPr lang="tr-TR" sz="1000" b="1" spc="90" dirty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dirty="0" smtClean="0">
                <a:solidFill>
                  <a:srgbClr val="1D2A28"/>
                </a:solidFill>
                <a:latin typeface="Verdana"/>
                <a:cs typeface="Verdana"/>
              </a:rPr>
              <a:t>En </a:t>
            </a:r>
            <a:r>
              <a:rPr lang="tr-TR" sz="1000" dirty="0" err="1" smtClean="0">
                <a:solidFill>
                  <a:srgbClr val="1D2A28"/>
                </a:solidFill>
                <a:latin typeface="Verdana"/>
                <a:cs typeface="Verdana"/>
              </a:rPr>
              <a:t>Vie</a:t>
            </a:r>
            <a:r>
              <a:rPr lang="tr-TR" sz="1000" spc="100" dirty="0" smtClean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dirty="0" err="1">
                <a:solidFill>
                  <a:srgbClr val="1D2A28"/>
                </a:solidFill>
                <a:latin typeface="Verdana"/>
                <a:cs typeface="Verdana"/>
              </a:rPr>
              <a:t>Hotel’in</a:t>
            </a:r>
            <a:r>
              <a:rPr lang="tr-TR" sz="1000" spc="95" dirty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Verdana"/>
                <a:cs typeface="Verdana"/>
              </a:rPr>
              <a:t>sürdürülebilir</a:t>
            </a:r>
            <a:r>
              <a:rPr lang="tr-TR" sz="1000" spc="100" dirty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Verdana"/>
                <a:cs typeface="Verdana"/>
              </a:rPr>
              <a:t>turizm</a:t>
            </a:r>
            <a:r>
              <a:rPr lang="tr-TR" sz="1000" spc="95" dirty="0">
                <a:solidFill>
                  <a:srgbClr val="1D2A28"/>
                </a:solidFill>
                <a:latin typeface="Verdana"/>
                <a:cs typeface="Verdana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Verdana"/>
                <a:cs typeface="Verdana"/>
              </a:rPr>
              <a:t>girişimidir.</a:t>
            </a:r>
            <a:endParaRPr lang="tr-TR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lang="tr-TR" sz="1000" dirty="0">
                <a:solidFill>
                  <a:srgbClr val="1D2A28"/>
                </a:solidFill>
                <a:cs typeface="Calibri"/>
              </a:rPr>
              <a:t>Bu</a:t>
            </a:r>
            <a:r>
              <a:rPr lang="tr-TR" sz="1000" spc="15" dirty="0">
                <a:solidFill>
                  <a:srgbClr val="1D2A28"/>
                </a:solidFill>
                <a:cs typeface="Calibri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cs typeface="Calibri"/>
              </a:rPr>
              <a:t>kapsamda;</a:t>
            </a:r>
            <a:endParaRPr lang="tr-TR" sz="1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lang="tr-TR" sz="1000" dirty="0">
              <a:cs typeface="Calibri"/>
            </a:endParaRPr>
          </a:p>
          <a:p>
            <a:pPr marL="460375" marR="274955" indent="-295910">
              <a:lnSpc>
                <a:spcPts val="1100"/>
              </a:lnSpc>
              <a:buFont typeface="Segoe UI Symbol"/>
              <a:buChar char="➢"/>
              <a:tabLst>
                <a:tab pos="460375" algn="l"/>
              </a:tabLst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Tüketimi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azaltmak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için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tasarruf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modellerine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yönelir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geri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dönüşüme</a:t>
            </a:r>
            <a:r>
              <a:rPr lang="tr-TR" sz="1000" spc="6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20" dirty="0">
                <a:solidFill>
                  <a:srgbClr val="1D2A28"/>
                </a:solidFill>
                <a:latin typeface="Microsoft Sans Serif"/>
                <a:cs typeface="Microsoft Sans Serif"/>
              </a:rPr>
              <a:t>önem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atfederiz.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460375" marR="227329" indent="-295910">
              <a:lnSpc>
                <a:spcPts val="1100"/>
              </a:lnSpc>
              <a:buFont typeface="Segoe UI Symbol"/>
              <a:buChar char="➢"/>
              <a:tabLst>
                <a:tab pos="460375" algn="l"/>
              </a:tabLst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Çevreye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zararlı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ürünlerin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kullanımını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en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aza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indirmeyi</a:t>
            </a:r>
            <a:r>
              <a:rPr lang="tr-TR" sz="1000" spc="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hedefleyen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politikaları benimseriz.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460375" indent="-295275">
              <a:lnSpc>
                <a:spcPts val="1070"/>
              </a:lnSpc>
              <a:buFont typeface="Segoe UI Symbol"/>
              <a:buChar char="➢"/>
              <a:tabLst>
                <a:tab pos="460375" algn="l"/>
              </a:tabLst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Doğal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kaynakların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daha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sürdürülebilir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bir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şekilde</a:t>
            </a:r>
            <a:r>
              <a:rPr lang="tr-TR" sz="1000" spc="10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kullanılmasına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katkı</a:t>
            </a:r>
            <a:r>
              <a:rPr lang="tr-TR" sz="1000" spc="9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sağlarız.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460375" indent="-295275">
              <a:lnSpc>
                <a:spcPct val="100000"/>
              </a:lnSpc>
              <a:spcBef>
                <a:spcPts val="930"/>
              </a:spcBef>
              <a:buFont typeface="Segoe UI Symbol"/>
              <a:buChar char="➢"/>
              <a:tabLst>
                <a:tab pos="460375" algn="l"/>
              </a:tabLst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Bitki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hayvan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türlerini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korur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onların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bakımlarını</a:t>
            </a:r>
            <a:r>
              <a:rPr lang="tr-TR" sz="1000" spc="8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üstleniriz.</a:t>
            </a:r>
            <a:endParaRPr lang="tr-TR"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Clr>
                <a:srgbClr val="1D2A28"/>
              </a:buClr>
              <a:buFont typeface="Segoe UI Symbol"/>
              <a:buChar char="➢"/>
            </a:pPr>
            <a:endParaRPr lang="tr-TR" sz="1000" dirty="0">
              <a:latin typeface="Microsoft Sans Serif"/>
              <a:cs typeface="Microsoft Sans Serif"/>
            </a:endParaRPr>
          </a:p>
          <a:p>
            <a:pPr marL="460375" marR="398780" indent="-295910">
              <a:lnSpc>
                <a:spcPts val="1100"/>
              </a:lnSpc>
              <a:buFont typeface="Segoe UI Symbol"/>
              <a:buChar char="➢"/>
              <a:tabLst>
                <a:tab pos="460375" algn="l"/>
              </a:tabLst>
            </a:pP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Çalışanlarımızın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bilincini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artırmak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adına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çeşitli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eğitim</a:t>
            </a:r>
            <a:r>
              <a:rPr lang="tr-TR" sz="1000" spc="3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1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3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farkındalık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çalışmaları</a:t>
            </a:r>
            <a:r>
              <a:rPr lang="tr-TR" sz="1000" spc="19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düzenleriz.</a:t>
            </a:r>
            <a:endParaRPr lang="tr-TR" sz="1000" dirty="0">
              <a:latin typeface="Microsoft Sans Serif"/>
              <a:cs typeface="Microsoft Sans Serif"/>
            </a:endParaRPr>
          </a:p>
          <a:p>
            <a:pPr marL="460375" marR="318135" indent="-295910">
              <a:lnSpc>
                <a:spcPts val="1100"/>
              </a:lnSpc>
              <a:spcBef>
                <a:spcPts val="969"/>
              </a:spcBef>
              <a:buFont typeface="Segoe UI Symbol"/>
              <a:buChar char="➢"/>
              <a:tabLst>
                <a:tab pos="460375" algn="l"/>
              </a:tabLst>
            </a:pP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Ayrıca,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</a:t>
            </a:r>
            <a:r>
              <a:rPr lang="tr-TR" sz="1000" spc="7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dostu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ekonomik</a:t>
            </a:r>
            <a:r>
              <a:rPr lang="tr-TR" sz="1000" spc="7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uygulamalarla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yerel</a:t>
            </a:r>
            <a:r>
              <a:rPr lang="tr-TR" sz="1000" spc="7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halkı</a:t>
            </a:r>
            <a:r>
              <a:rPr lang="tr-TR" sz="1000" spc="7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destekler</a:t>
            </a:r>
            <a:r>
              <a:rPr lang="tr-TR" sz="1000" spc="7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ve</a:t>
            </a:r>
            <a:r>
              <a:rPr lang="tr-TR" sz="1000" spc="7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çevre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ekonomisine</a:t>
            </a:r>
            <a:r>
              <a:rPr lang="tr-TR" sz="1000" spc="105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dirty="0">
                <a:solidFill>
                  <a:srgbClr val="1D2A28"/>
                </a:solidFill>
                <a:latin typeface="Microsoft Sans Serif"/>
                <a:cs typeface="Microsoft Sans Serif"/>
              </a:rPr>
              <a:t>katkıda</a:t>
            </a:r>
            <a:r>
              <a:rPr lang="tr-TR" sz="1000" spc="110" dirty="0">
                <a:solidFill>
                  <a:srgbClr val="1D2A28"/>
                </a:solidFill>
                <a:latin typeface="Microsoft Sans Serif"/>
                <a:cs typeface="Microsoft Sans Serif"/>
              </a:rPr>
              <a:t> </a:t>
            </a:r>
            <a:r>
              <a:rPr lang="tr-TR" sz="1000" spc="-10" dirty="0">
                <a:solidFill>
                  <a:srgbClr val="1D2A28"/>
                </a:solidFill>
                <a:latin typeface="Microsoft Sans Serif"/>
                <a:cs typeface="Microsoft Sans Serif"/>
              </a:rPr>
              <a:t>bulunuruz.</a:t>
            </a:r>
            <a:endParaRPr lang="tr-TR" sz="1000" dirty="0">
              <a:latin typeface="Microsoft Sans Serif"/>
              <a:cs typeface="Microsoft Sans Serif"/>
            </a:endParaRPr>
          </a:p>
          <a:p>
            <a:endParaRPr lang="tr-TR" dirty="0"/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778572"/>
            <a:ext cx="2933458" cy="3464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595729" y="2036621"/>
            <a:ext cx="548640" cy="217170"/>
          </a:xfrm>
          <a:custGeom>
            <a:avLst/>
            <a:gdLst/>
            <a:ahLst/>
            <a:cxnLst/>
            <a:rect l="l" t="t" r="r" b="b"/>
            <a:pathLst>
              <a:path w="548640" h="217169">
                <a:moveTo>
                  <a:pt x="470484" y="0"/>
                </a:moveTo>
                <a:lnTo>
                  <a:pt x="382802" y="18627"/>
                </a:lnTo>
                <a:lnTo>
                  <a:pt x="341428" y="59607"/>
                </a:lnTo>
                <a:lnTo>
                  <a:pt x="329193" y="100587"/>
                </a:lnTo>
                <a:lnTo>
                  <a:pt x="328929" y="119214"/>
                </a:lnTo>
                <a:lnTo>
                  <a:pt x="309334" y="119880"/>
                </a:lnTo>
                <a:lnTo>
                  <a:pt x="263990" y="124537"/>
                </a:lnTo>
                <a:lnTo>
                  <a:pt x="213056" y="137179"/>
                </a:lnTo>
                <a:lnTo>
                  <a:pt x="176695" y="161798"/>
                </a:lnTo>
                <a:lnTo>
                  <a:pt x="139204" y="185712"/>
                </a:lnTo>
                <a:lnTo>
                  <a:pt x="84351" y="198253"/>
                </a:lnTo>
                <a:lnTo>
                  <a:pt x="31496" y="206403"/>
                </a:lnTo>
                <a:lnTo>
                  <a:pt x="0" y="217144"/>
                </a:lnTo>
                <a:lnTo>
                  <a:pt x="548270" y="217144"/>
                </a:lnTo>
                <a:lnTo>
                  <a:pt x="548270" y="23303"/>
                </a:lnTo>
                <a:lnTo>
                  <a:pt x="520380" y="7591"/>
                </a:lnTo>
                <a:lnTo>
                  <a:pt x="470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184554" y="4349026"/>
            <a:ext cx="959485" cy="767080"/>
            <a:chOff x="8184554" y="4349026"/>
            <a:chExt cx="959485" cy="767080"/>
          </a:xfrm>
        </p:grpSpPr>
        <p:sp>
          <p:nvSpPr>
            <p:cNvPr id="5" name="object 5"/>
            <p:cNvSpPr/>
            <p:nvPr/>
          </p:nvSpPr>
          <p:spPr>
            <a:xfrm>
              <a:off x="8184554" y="4352999"/>
              <a:ext cx="959485" cy="762635"/>
            </a:xfrm>
            <a:custGeom>
              <a:avLst/>
              <a:gdLst/>
              <a:ahLst/>
              <a:cxnLst/>
              <a:rect l="l" t="t" r="r" b="b"/>
              <a:pathLst>
                <a:path w="959484" h="762635">
                  <a:moveTo>
                    <a:pt x="776697" y="642675"/>
                  </a:moveTo>
                  <a:lnTo>
                    <a:pt x="347091" y="642675"/>
                  </a:lnTo>
                  <a:lnTo>
                    <a:pt x="358586" y="762001"/>
                  </a:lnTo>
                  <a:lnTo>
                    <a:pt x="358635" y="762512"/>
                  </a:lnTo>
                  <a:lnTo>
                    <a:pt x="403136" y="759159"/>
                  </a:lnTo>
                  <a:lnTo>
                    <a:pt x="450511" y="752021"/>
                  </a:lnTo>
                  <a:lnTo>
                    <a:pt x="507301" y="738623"/>
                  </a:lnTo>
                  <a:lnTo>
                    <a:pt x="552103" y="726392"/>
                  </a:lnTo>
                  <a:lnTo>
                    <a:pt x="573092" y="721821"/>
                  </a:lnTo>
                  <a:lnTo>
                    <a:pt x="579162" y="721546"/>
                  </a:lnTo>
                  <a:lnTo>
                    <a:pt x="579804" y="713582"/>
                  </a:lnTo>
                  <a:lnTo>
                    <a:pt x="583196" y="664506"/>
                  </a:lnTo>
                  <a:lnTo>
                    <a:pt x="736382" y="664506"/>
                  </a:lnTo>
                  <a:lnTo>
                    <a:pt x="762619" y="653644"/>
                  </a:lnTo>
                  <a:lnTo>
                    <a:pt x="776697" y="642675"/>
                  </a:lnTo>
                  <a:close/>
                </a:path>
                <a:path w="959484" h="762635">
                  <a:moveTo>
                    <a:pt x="125374" y="259338"/>
                  </a:moveTo>
                  <a:lnTo>
                    <a:pt x="103157" y="282123"/>
                  </a:lnTo>
                  <a:lnTo>
                    <a:pt x="55681" y="344890"/>
                  </a:lnTo>
                  <a:lnTo>
                    <a:pt x="11708" y="439259"/>
                  </a:lnTo>
                  <a:lnTo>
                    <a:pt x="0" y="556848"/>
                  </a:lnTo>
                  <a:lnTo>
                    <a:pt x="162890" y="580610"/>
                  </a:lnTo>
                  <a:lnTo>
                    <a:pt x="62204" y="680394"/>
                  </a:lnTo>
                  <a:lnTo>
                    <a:pt x="82654" y="690541"/>
                  </a:lnTo>
                  <a:lnTo>
                    <a:pt x="133319" y="713582"/>
                  </a:lnTo>
                  <a:lnTo>
                    <a:pt x="198169" y="738419"/>
                  </a:lnTo>
                  <a:lnTo>
                    <a:pt x="261175" y="753952"/>
                  </a:lnTo>
                  <a:lnTo>
                    <a:pt x="347091" y="642675"/>
                  </a:lnTo>
                  <a:lnTo>
                    <a:pt x="776697" y="642675"/>
                  </a:lnTo>
                  <a:lnTo>
                    <a:pt x="885206" y="558129"/>
                  </a:lnTo>
                  <a:lnTo>
                    <a:pt x="959445" y="441470"/>
                  </a:lnTo>
                  <a:lnTo>
                    <a:pt x="959445" y="422889"/>
                  </a:lnTo>
                  <a:lnTo>
                    <a:pt x="818476" y="422889"/>
                  </a:lnTo>
                  <a:lnTo>
                    <a:pt x="858400" y="389373"/>
                  </a:lnTo>
                  <a:lnTo>
                    <a:pt x="370941" y="389373"/>
                  </a:lnTo>
                  <a:lnTo>
                    <a:pt x="125374" y="259338"/>
                  </a:lnTo>
                  <a:close/>
                </a:path>
                <a:path w="959484" h="762635">
                  <a:moveTo>
                    <a:pt x="736382" y="664506"/>
                  </a:moveTo>
                  <a:lnTo>
                    <a:pt x="583196" y="664506"/>
                  </a:lnTo>
                  <a:lnTo>
                    <a:pt x="621195" y="704054"/>
                  </a:lnTo>
                  <a:lnTo>
                    <a:pt x="662572" y="695063"/>
                  </a:lnTo>
                  <a:lnTo>
                    <a:pt x="736382" y="664506"/>
                  </a:lnTo>
                  <a:close/>
                </a:path>
                <a:path w="959484" h="762635">
                  <a:moveTo>
                    <a:pt x="959445" y="393953"/>
                  </a:moveTo>
                  <a:lnTo>
                    <a:pt x="818476" y="422889"/>
                  </a:lnTo>
                  <a:lnTo>
                    <a:pt x="959445" y="422889"/>
                  </a:lnTo>
                  <a:lnTo>
                    <a:pt x="959445" y="393953"/>
                  </a:lnTo>
                  <a:close/>
                </a:path>
                <a:path w="959484" h="762635">
                  <a:moveTo>
                    <a:pt x="423087" y="52150"/>
                  </a:moveTo>
                  <a:lnTo>
                    <a:pt x="398613" y="61131"/>
                  </a:lnTo>
                  <a:lnTo>
                    <a:pt x="338447" y="87750"/>
                  </a:lnTo>
                  <a:lnTo>
                    <a:pt x="262476" y="131526"/>
                  </a:lnTo>
                  <a:lnTo>
                    <a:pt x="190588" y="191977"/>
                  </a:lnTo>
                  <a:lnTo>
                    <a:pt x="370941" y="389373"/>
                  </a:lnTo>
                  <a:lnTo>
                    <a:pt x="858400" y="389373"/>
                  </a:lnTo>
                  <a:lnTo>
                    <a:pt x="940502" y="320450"/>
                  </a:lnTo>
                  <a:lnTo>
                    <a:pt x="564730" y="320450"/>
                  </a:lnTo>
                  <a:lnTo>
                    <a:pt x="423087" y="52150"/>
                  </a:lnTo>
                  <a:close/>
                </a:path>
                <a:path w="959484" h="762635">
                  <a:moveTo>
                    <a:pt x="646406" y="0"/>
                  </a:moveTo>
                  <a:lnTo>
                    <a:pt x="535051" y="18902"/>
                  </a:lnTo>
                  <a:lnTo>
                    <a:pt x="564730" y="320450"/>
                  </a:lnTo>
                  <a:lnTo>
                    <a:pt x="940502" y="320450"/>
                  </a:lnTo>
                  <a:lnTo>
                    <a:pt x="959445" y="304548"/>
                  </a:lnTo>
                  <a:lnTo>
                    <a:pt x="959445" y="268050"/>
                  </a:lnTo>
                  <a:lnTo>
                    <a:pt x="720547" y="268050"/>
                  </a:lnTo>
                  <a:lnTo>
                    <a:pt x="813206" y="43146"/>
                  </a:lnTo>
                  <a:lnTo>
                    <a:pt x="792376" y="31794"/>
                  </a:lnTo>
                  <a:lnTo>
                    <a:pt x="734479" y="10855"/>
                  </a:lnTo>
                  <a:lnTo>
                    <a:pt x="646406" y="0"/>
                  </a:lnTo>
                  <a:close/>
                </a:path>
                <a:path w="959484" h="762635">
                  <a:moveTo>
                    <a:pt x="890333" y="124147"/>
                  </a:moveTo>
                  <a:lnTo>
                    <a:pt x="720547" y="268050"/>
                  </a:lnTo>
                  <a:lnTo>
                    <a:pt x="959445" y="268050"/>
                  </a:lnTo>
                  <a:lnTo>
                    <a:pt x="959445" y="238480"/>
                  </a:lnTo>
                  <a:lnTo>
                    <a:pt x="943715" y="202473"/>
                  </a:lnTo>
                  <a:lnTo>
                    <a:pt x="921740" y="165637"/>
                  </a:lnTo>
                  <a:lnTo>
                    <a:pt x="890333" y="124147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04401" y="4353788"/>
              <a:ext cx="314960" cy="563245"/>
            </a:xfrm>
            <a:custGeom>
              <a:avLst/>
              <a:gdLst/>
              <a:ahLst/>
              <a:cxnLst/>
              <a:rect l="l" t="t" r="r" b="b"/>
              <a:pathLst>
                <a:path w="314959" h="563245">
                  <a:moveTo>
                    <a:pt x="314731" y="193281"/>
                  </a:moveTo>
                  <a:lnTo>
                    <a:pt x="0" y="563067"/>
                  </a:lnTo>
                  <a:lnTo>
                    <a:pt x="52374" y="0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21769" y="4443762"/>
              <a:ext cx="582930" cy="473709"/>
            </a:xfrm>
            <a:custGeom>
              <a:avLst/>
              <a:gdLst/>
              <a:ahLst/>
              <a:cxnLst/>
              <a:rect l="l" t="t" r="r" b="b"/>
              <a:pathLst>
                <a:path w="582929" h="473710">
                  <a:moveTo>
                    <a:pt x="296773" y="0"/>
                  </a:moveTo>
                  <a:lnTo>
                    <a:pt x="582625" y="473087"/>
                  </a:lnTo>
                  <a:lnTo>
                    <a:pt x="0" y="315277"/>
                  </a:lnTo>
                </a:path>
              </a:pathLst>
            </a:custGeom>
            <a:ln w="9524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66538" y="4658050"/>
              <a:ext cx="871219" cy="259079"/>
            </a:xfrm>
            <a:custGeom>
              <a:avLst/>
              <a:gdLst/>
              <a:ahLst/>
              <a:cxnLst/>
              <a:rect l="l" t="t" r="r" b="b"/>
              <a:pathLst>
                <a:path w="871220" h="259079">
                  <a:moveTo>
                    <a:pt x="0" y="0"/>
                  </a:moveTo>
                  <a:lnTo>
                    <a:pt x="537857" y="258800"/>
                  </a:lnTo>
                  <a:lnTo>
                    <a:pt x="870889" y="167170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04389" y="4916858"/>
              <a:ext cx="46990" cy="126364"/>
            </a:xfrm>
            <a:custGeom>
              <a:avLst/>
              <a:gdLst/>
              <a:ahLst/>
              <a:cxnLst/>
              <a:rect l="l" t="t" r="r" b="b"/>
              <a:pathLst>
                <a:path w="46990" h="126364">
                  <a:moveTo>
                    <a:pt x="46405" y="1258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143000" y="895350"/>
            <a:ext cx="6019800" cy="5254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51355" algn="l"/>
              </a:tabLst>
            </a:pPr>
            <a:r>
              <a:rPr lang="tr-TR" spc="-10" dirty="0" smtClean="0"/>
              <a:t>Personel Doğum günü kutlaması</a:t>
            </a:r>
            <a:endParaRPr spc="-10" dirty="0"/>
          </a:p>
        </p:txBody>
      </p:sp>
      <p:sp>
        <p:nvSpPr>
          <p:cNvPr id="30" name="object 30"/>
          <p:cNvSpPr txBox="1"/>
          <p:nvPr/>
        </p:nvSpPr>
        <p:spPr>
          <a:xfrm>
            <a:off x="685800" y="2036366"/>
            <a:ext cx="4346312" cy="21291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Sürdürülebilir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turizm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projelerimiz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kapsamında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otelimizde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enerji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tasarrufu</a:t>
            </a:r>
            <a:r>
              <a:rPr sz="900" spc="-3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çevre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dostu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uygulamaları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hayata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geçirdik.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Bu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projelerde</a:t>
            </a:r>
            <a:r>
              <a:rPr sz="900" spc="-3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b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aşarılı</a:t>
            </a:r>
            <a:r>
              <a:rPr lang="tr-TR" sz="900" spc="10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olmamızın</a:t>
            </a:r>
            <a:r>
              <a:rPr sz="900" spc="-3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en</a:t>
            </a:r>
            <a:r>
              <a:rPr sz="900" spc="-3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önemli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etkenlerinden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biri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de</a:t>
            </a:r>
            <a:r>
              <a:rPr sz="900" spc="-2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çal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ışa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nlarımızın</a:t>
            </a:r>
            <a:r>
              <a:rPr sz="900" spc="-3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gösterd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iği</a:t>
            </a:r>
            <a:r>
              <a:rPr sz="900" spc="-2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özveri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gayrettir.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Sürdürülebilir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bir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gelecek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için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birlikte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att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ığı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mız</a:t>
            </a:r>
            <a:r>
              <a:rPr sz="900" spc="-3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adımların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değerini</a:t>
            </a:r>
            <a:r>
              <a:rPr sz="900" spc="-2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biliyor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takdir ediyoruz.</a:t>
            </a:r>
            <a:endParaRPr sz="900" dirty="0">
              <a:latin typeface="Verdana"/>
              <a:cs typeface="Verdana"/>
            </a:endParaRPr>
          </a:p>
          <a:p>
            <a:pPr marL="12700" marR="179070" indent="-635">
              <a:lnSpc>
                <a:spcPct val="101899"/>
              </a:lnSpc>
            </a:pP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Personelimizin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motivasyonunu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artırmak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çalı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şmalarını</a:t>
            </a:r>
            <a:r>
              <a:rPr sz="900" spc="-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takdir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etmek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amacıyla,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 otelimizde</a:t>
            </a:r>
            <a:r>
              <a:rPr sz="900" spc="-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“</a:t>
            </a:r>
            <a:r>
              <a:rPr sz="900" spc="-10" dirty="0" err="1">
                <a:solidFill>
                  <a:srgbClr val="010202"/>
                </a:solidFill>
                <a:latin typeface="Verdana"/>
                <a:cs typeface="Verdana"/>
              </a:rPr>
              <a:t>Personel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Doğum </a:t>
            </a:r>
            <a:r>
              <a:rPr sz="900" spc="-10" dirty="0" err="1" smtClean="0">
                <a:solidFill>
                  <a:srgbClr val="010202"/>
                </a:solidFill>
                <a:latin typeface="Verdana"/>
                <a:cs typeface="Verdana"/>
              </a:rPr>
              <a:t>Günü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’’ </a:t>
            </a:r>
            <a:r>
              <a:rPr sz="900" spc="-10" dirty="0" err="1">
                <a:solidFill>
                  <a:srgbClr val="010202"/>
                </a:solidFill>
                <a:latin typeface="Verdana"/>
                <a:cs typeface="Verdana"/>
              </a:rPr>
              <a:t>uygulamasını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başlatmış</a:t>
            </a:r>
            <a:r>
              <a:rPr sz="900" spc="42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bulunuyoruz.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Bu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uygulama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ile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her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ay</a:t>
            </a:r>
            <a:endParaRPr sz="900" dirty="0">
              <a:latin typeface="Verdana"/>
              <a:cs typeface="Verdana"/>
            </a:endParaRPr>
          </a:p>
          <a:p>
            <a:pPr marL="12700" marR="60325">
              <a:lnSpc>
                <a:spcPct val="101899"/>
              </a:lnSpc>
            </a:pP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D</a:t>
            </a: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o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ğum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günü</a:t>
            </a:r>
            <a:r>
              <a:rPr sz="900" spc="-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olan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personellerin,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doğum</a:t>
            </a:r>
            <a:r>
              <a:rPr sz="900" spc="-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günlerini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kutlamaktayız.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Hep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birlikte,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sürdürülebilir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turizm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 err="1">
                <a:solidFill>
                  <a:srgbClr val="010202"/>
                </a:solidFill>
                <a:latin typeface="Verdana"/>
                <a:cs typeface="Verdana"/>
              </a:rPr>
              <a:t>hedeflerimize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ula</a:t>
            </a:r>
            <a:r>
              <a:rPr lang="tr-TR" sz="900" spc="110" dirty="0" err="1" smtClean="0">
                <a:solidFill>
                  <a:srgbClr val="010202"/>
                </a:solidFill>
                <a:latin typeface="Verdana"/>
                <a:cs typeface="Verdana"/>
              </a:rPr>
              <a:t>şırken</a:t>
            </a: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,</a:t>
            </a:r>
            <a:r>
              <a:rPr sz="900" spc="-2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aynı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zamanda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 err="1">
                <a:solidFill>
                  <a:srgbClr val="010202"/>
                </a:solidFill>
                <a:latin typeface="Verdana"/>
                <a:cs typeface="Verdana"/>
              </a:rPr>
              <a:t>otelimizdeki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çalı</a:t>
            </a:r>
            <a:r>
              <a:rPr lang="tr-TR" sz="900" spc="120" dirty="0">
                <a:solidFill>
                  <a:srgbClr val="010202"/>
                </a:solidFill>
                <a:latin typeface="Verdana"/>
                <a:cs typeface="Verdana"/>
              </a:rPr>
              <a:t>ş</a:t>
            </a: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ma</a:t>
            </a:r>
            <a:r>
              <a:rPr sz="900" spc="-2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ortamını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daha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da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keyifli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35" dirty="0">
                <a:solidFill>
                  <a:srgbClr val="010202"/>
                </a:solidFill>
                <a:latin typeface="Verdana"/>
                <a:cs typeface="Verdana"/>
              </a:rPr>
              <a:t>ve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motivasyonu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yüksek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bir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hale</a:t>
            </a:r>
            <a:r>
              <a:rPr sz="900" spc="-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getirec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eğimize</a:t>
            </a:r>
            <a:r>
              <a:rPr sz="900" spc="-2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inanıyoruz.Hepinizi,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göster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diğiniz</a:t>
            </a:r>
            <a:r>
              <a:rPr sz="900" spc="-3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çaba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katkılar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için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içtenlikle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kutluyor,</a:t>
            </a:r>
            <a:endParaRPr sz="900" dirty="0">
              <a:latin typeface="Verdana"/>
              <a:cs typeface="Verdana"/>
            </a:endParaRPr>
          </a:p>
          <a:p>
            <a:pPr marL="12700" marR="73660">
              <a:lnSpc>
                <a:spcPct val="101899"/>
              </a:lnSpc>
            </a:pPr>
            <a:r>
              <a:rPr sz="900" dirty="0" smtClean="0">
                <a:solidFill>
                  <a:srgbClr val="010202"/>
                </a:solidFill>
                <a:latin typeface="Verdana"/>
                <a:cs typeface="Verdana"/>
              </a:rPr>
              <a:t>b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aşa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rılarınızın</a:t>
            </a:r>
            <a:r>
              <a:rPr sz="900" spc="-3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devamını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diliyoruz.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Birlikte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daha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güzel</a:t>
            </a:r>
            <a:r>
              <a:rPr sz="900" spc="-3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010202"/>
                </a:solidFill>
                <a:latin typeface="Verdana"/>
                <a:cs typeface="Verdana"/>
              </a:rPr>
              <a:t>ve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sürdürülebilir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bir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gelec</a:t>
            </a:r>
            <a:r>
              <a:rPr lang="tr-TR" sz="900" dirty="0" smtClean="0">
                <a:solidFill>
                  <a:srgbClr val="010202"/>
                </a:solidFill>
                <a:latin typeface="Verdana"/>
                <a:cs typeface="Verdana"/>
              </a:rPr>
              <a:t>eğe</a:t>
            </a:r>
            <a:r>
              <a:rPr sz="900" spc="-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adım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atmak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için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>
                <a:solidFill>
                  <a:srgbClr val="010202"/>
                </a:solidFill>
                <a:latin typeface="Verdana"/>
                <a:cs typeface="Verdana"/>
              </a:rPr>
              <a:t>heyecanla</a:t>
            </a:r>
            <a:r>
              <a:rPr sz="900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 err="1" smtClean="0">
                <a:solidFill>
                  <a:srgbClr val="010202"/>
                </a:solidFill>
                <a:latin typeface="Verdana"/>
                <a:cs typeface="Verdana"/>
              </a:rPr>
              <a:t>çal</a:t>
            </a:r>
            <a:r>
              <a:rPr lang="tr-TR" sz="900" dirty="0" err="1" smtClean="0">
                <a:solidFill>
                  <a:srgbClr val="010202"/>
                </a:solidFill>
                <a:latin typeface="Verdana"/>
                <a:cs typeface="Verdana"/>
              </a:rPr>
              <a:t>ışm</a:t>
            </a:r>
            <a:r>
              <a:rPr sz="900" spc="-20" dirty="0" err="1" smtClean="0">
                <a:solidFill>
                  <a:srgbClr val="010202"/>
                </a:solidFill>
                <a:latin typeface="Verdana"/>
                <a:cs typeface="Verdana"/>
              </a:rPr>
              <a:t>aya</a:t>
            </a:r>
            <a:r>
              <a:rPr sz="900" spc="-2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0202"/>
                </a:solidFill>
                <a:latin typeface="Verdana"/>
                <a:cs typeface="Verdana"/>
              </a:rPr>
              <a:t>devam</a:t>
            </a:r>
            <a:r>
              <a:rPr sz="900" spc="-4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10202"/>
                </a:solidFill>
                <a:latin typeface="Verdana"/>
                <a:cs typeface="Verdana"/>
              </a:rPr>
              <a:t>edelim!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75" y="1809749"/>
            <a:ext cx="3488109" cy="2481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$PPTXTitle"/>
          <p:cNvSpPr txBox="1">
            <a:spLocks noGrp="1"/>
          </p:cNvSpPr>
          <p:nvPr>
            <p:ph type="title" idx="4294967295"/>
          </p:nvPr>
        </p:nvSpPr>
        <p:spPr>
          <a:xfrm>
            <a:off x="609600" y="666750"/>
            <a:ext cx="72009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dirty="0"/>
              <a:t>Sürdürülebilir</a:t>
            </a:r>
            <a:r>
              <a:rPr sz="2000" spc="-105" dirty="0"/>
              <a:t> </a:t>
            </a:r>
            <a:r>
              <a:rPr sz="2000" spc="-25" dirty="0"/>
              <a:t>Tarım</a:t>
            </a:r>
            <a:r>
              <a:rPr sz="2000" spc="-60" dirty="0"/>
              <a:t> </a:t>
            </a:r>
            <a:r>
              <a:rPr sz="2000" dirty="0"/>
              <a:t>ve</a:t>
            </a:r>
            <a:r>
              <a:rPr sz="2000" spc="-105" dirty="0"/>
              <a:t> </a:t>
            </a:r>
            <a:r>
              <a:rPr sz="2000" spc="-10" dirty="0"/>
              <a:t>Yerel</a:t>
            </a:r>
            <a:r>
              <a:rPr sz="2000" spc="-60" dirty="0"/>
              <a:t> </a:t>
            </a:r>
            <a:r>
              <a:rPr sz="2000" dirty="0"/>
              <a:t>Ürün</a:t>
            </a:r>
            <a:r>
              <a:rPr sz="2000" spc="-65" dirty="0"/>
              <a:t> </a:t>
            </a:r>
            <a:r>
              <a:rPr sz="2000" spc="-10" dirty="0"/>
              <a:t>Kullanımı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1523467"/>
            <a:ext cx="1515338" cy="23622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3064" y="1082328"/>
            <a:ext cx="6196336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1334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Sürdürülebilirlik</a:t>
            </a:r>
            <a:r>
              <a:rPr sz="1000" spc="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için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ana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hedeﬁmiz</a:t>
            </a:r>
            <a:r>
              <a:rPr sz="1000" spc="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ekonomik,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çevresel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sosyal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ihtiyaçları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karşılarken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gelecek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kuşakların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yaşam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şartlarına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zarar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vermeden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karşılanmasını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böylece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sürdürülebilir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kalkınmayı sağlamak.</a:t>
            </a:r>
            <a:endParaRPr sz="1000" dirty="0">
              <a:latin typeface="Arial"/>
              <a:cs typeface="Arial"/>
            </a:endParaRPr>
          </a:p>
          <a:p>
            <a:pPr marL="12700" marR="53340">
              <a:lnSpc>
                <a:spcPct val="100000"/>
              </a:lnSpc>
            </a:pP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Sürdürülebilirlik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sosyo-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ekolojik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bir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süreçtir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aynı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zamanda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kültürel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etki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alanları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da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vardır.Sürdürülebilirlik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hakkında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tüm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çalışanlar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olarak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sürdürülebilirliğin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bir</a:t>
            </a:r>
            <a:r>
              <a:rPr sz="1000" spc="1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kültür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olarak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yerleşmesini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sağlamayı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taahhüt ediyoruz.</a:t>
            </a:r>
            <a:endParaRPr sz="1000" dirty="0">
              <a:latin typeface="Arial"/>
              <a:cs typeface="Arial"/>
            </a:endParaRPr>
          </a:p>
          <a:p>
            <a:pPr marL="12700" marR="170815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Doğayı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korumak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yerel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istihdama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önem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vermek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konusunda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titizlikle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çalışmalarımızı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gerçekleştiririz. Sağlıklı,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doğal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ekosistem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40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bio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çeşitliliğin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korunmasını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sağlamak.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Bu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bağlamda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sahillerimizi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temiz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tutarak</a:t>
            </a:r>
            <a:r>
              <a:rPr sz="100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su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canlılarının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yaşam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alanlarına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önem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veririz.</a:t>
            </a:r>
            <a:endParaRPr sz="1000" dirty="0">
              <a:latin typeface="Arial"/>
              <a:cs typeface="Arial"/>
            </a:endParaRPr>
          </a:p>
          <a:p>
            <a:pPr marL="12700" marR="309245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Bölgemizde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turizmin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gelişmesine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katkı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sağlamak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amacıyla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misaﬁrlerimize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yöresel,</a:t>
            </a:r>
            <a:r>
              <a:rPr sz="10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tarihi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kültürel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zenginliklerimiz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hakkında</a:t>
            </a:r>
            <a:r>
              <a:rPr sz="1000" spc="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bilgilendirmeler</a:t>
            </a:r>
            <a:r>
              <a:rPr sz="1000" spc="8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yaparız.</a:t>
            </a:r>
            <a:endParaRPr sz="1000" dirty="0">
              <a:latin typeface="Arial"/>
              <a:cs typeface="Arial"/>
            </a:endParaRPr>
          </a:p>
          <a:p>
            <a:pPr marL="12700" marR="186690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Sürdürülebilirliğin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doğal</a:t>
            </a:r>
            <a:r>
              <a:rPr sz="1000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yenilenebilir</a:t>
            </a:r>
            <a:r>
              <a:rPr sz="1000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kaynaklardan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faydalanılmasını</a:t>
            </a:r>
            <a:r>
              <a:rPr sz="1000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sağlamak.</a:t>
            </a:r>
            <a:r>
              <a:rPr sz="1000" spc="8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Doğal</a:t>
            </a:r>
            <a:r>
              <a:rPr sz="1000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kaynakların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kullanımında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enerji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kaynaklarımızı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doğru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şekilde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yönetip,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hava,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su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toprak</a:t>
            </a:r>
            <a:r>
              <a:rPr sz="1000" spc="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kirlenmesini</a:t>
            </a:r>
            <a:r>
              <a:rPr sz="1000" spc="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önlemek hedeﬁmizdir.</a:t>
            </a:r>
            <a:endParaRPr sz="1000" dirty="0">
              <a:latin typeface="Arial"/>
              <a:cs typeface="Arial"/>
            </a:endParaRPr>
          </a:p>
          <a:p>
            <a:pPr marL="12700" marR="315595">
              <a:lnSpc>
                <a:spcPct val="100000"/>
              </a:lnSpc>
            </a:pPr>
            <a:r>
              <a:rPr sz="1000" spc="-25" dirty="0">
                <a:solidFill>
                  <a:srgbClr val="010202"/>
                </a:solidFill>
                <a:latin typeface="Arial"/>
                <a:cs typeface="Arial"/>
              </a:rPr>
              <a:t>Sıfır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Atık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yaklaşımı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ile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çevreyi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korumak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adına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atığı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kaynağında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azaltmak,</a:t>
            </a: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tekrar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kullanmak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veya</a:t>
            </a:r>
            <a:r>
              <a:rPr sz="100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Arial"/>
                <a:cs typeface="Arial"/>
              </a:rPr>
              <a:t>geri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kazanmak</a:t>
            </a:r>
            <a:r>
              <a:rPr sz="1000" spc="9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şeklinde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faaliyetlerimizi</a:t>
            </a:r>
            <a:r>
              <a:rPr sz="1000" spc="9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yürütmekteyiz.</a:t>
            </a:r>
            <a:endParaRPr sz="1000" dirty="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Üstün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Otel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olarak,</a:t>
            </a:r>
            <a:r>
              <a:rPr sz="10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İnsan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sağlığı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güvenliğini,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Çevre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diğer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canlıların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güvenliğini</a:t>
            </a:r>
            <a:r>
              <a:rPr sz="1000" spc="7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etkileyebilecek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süreçler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başta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dahil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olmak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üzere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tüm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ürün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hizmet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süreçlerinde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yürürlükte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olan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Ulusal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Uluslararası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mevzuat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düzenlemeleri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uyguladığımızı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güncelliğini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takip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ettiğimizi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10202"/>
                </a:solidFill>
                <a:latin typeface="Arial"/>
                <a:cs typeface="Arial"/>
              </a:rPr>
              <a:t>taahhüt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ediyoruz.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Çevreyi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korumak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için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çevre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dostu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ürünler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tercih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10202"/>
                </a:solidFill>
                <a:latin typeface="Arial"/>
                <a:cs typeface="Arial"/>
              </a:rPr>
              <a:t>edip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enerji, su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vb. kaynakları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tasarruﬂu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kullanarak</a:t>
            </a:r>
            <a:r>
              <a:rPr sz="100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doğal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kaynakları</a:t>
            </a:r>
            <a:r>
              <a:rPr sz="100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korumayı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taahhüt</a:t>
            </a:r>
            <a:r>
              <a:rPr sz="100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ediyoruz.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Ekolojik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türlerin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dengesinin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sağlanması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amacıyla</a:t>
            </a:r>
            <a:r>
              <a:rPr sz="1000" spc="1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endemik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bitkileri</a:t>
            </a:r>
            <a:r>
              <a:rPr sz="1000" spc="1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korumak.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30090"/>
            <a:ext cx="9144000" cy="619760"/>
            <a:chOff x="0" y="4530090"/>
            <a:chExt cx="9144000" cy="619760"/>
          </a:xfrm>
        </p:grpSpPr>
        <p:sp>
          <p:nvSpPr>
            <p:cNvPr id="3" name="object 3"/>
            <p:cNvSpPr/>
            <p:nvPr/>
          </p:nvSpPr>
          <p:spPr>
            <a:xfrm>
              <a:off x="260872" y="4530090"/>
              <a:ext cx="160020" cy="530860"/>
            </a:xfrm>
            <a:custGeom>
              <a:avLst/>
              <a:gdLst/>
              <a:ahLst/>
              <a:cxnLst/>
              <a:rect l="l" t="t" r="r" b="b"/>
              <a:pathLst>
                <a:path w="160020" h="530860">
                  <a:moveTo>
                    <a:pt x="96277" y="0"/>
                  </a:moveTo>
                  <a:lnTo>
                    <a:pt x="47217" y="20013"/>
                  </a:lnTo>
                  <a:lnTo>
                    <a:pt x="20667" y="67395"/>
                  </a:lnTo>
                  <a:lnTo>
                    <a:pt x="6219" y="148468"/>
                  </a:lnTo>
                  <a:lnTo>
                    <a:pt x="1971" y="193938"/>
                  </a:lnTo>
                  <a:lnTo>
                    <a:pt x="0" y="239562"/>
                  </a:lnTo>
                  <a:lnTo>
                    <a:pt x="296" y="285227"/>
                  </a:lnTo>
                  <a:lnTo>
                    <a:pt x="2856" y="330822"/>
                  </a:lnTo>
                  <a:lnTo>
                    <a:pt x="9139" y="386956"/>
                  </a:lnTo>
                  <a:lnTo>
                    <a:pt x="18870" y="442595"/>
                  </a:lnTo>
                  <a:lnTo>
                    <a:pt x="25612" y="489502"/>
                  </a:lnTo>
                  <a:lnTo>
                    <a:pt x="31524" y="515268"/>
                  </a:lnTo>
                  <a:lnTo>
                    <a:pt x="40156" y="529094"/>
                  </a:lnTo>
                  <a:lnTo>
                    <a:pt x="48048" y="530775"/>
                  </a:lnTo>
                  <a:lnTo>
                    <a:pt x="56089" y="529537"/>
                  </a:lnTo>
                  <a:lnTo>
                    <a:pt x="81890" y="498901"/>
                  </a:lnTo>
                  <a:lnTo>
                    <a:pt x="99895" y="440486"/>
                  </a:lnTo>
                  <a:lnTo>
                    <a:pt x="113636" y="389516"/>
                  </a:lnTo>
                  <a:lnTo>
                    <a:pt x="125756" y="338136"/>
                  </a:lnTo>
                  <a:lnTo>
                    <a:pt x="136244" y="286398"/>
                  </a:lnTo>
                  <a:lnTo>
                    <a:pt x="145089" y="234356"/>
                  </a:lnTo>
                  <a:lnTo>
                    <a:pt x="152281" y="182060"/>
                  </a:lnTo>
                  <a:lnTo>
                    <a:pt x="157808" y="129565"/>
                  </a:lnTo>
                  <a:lnTo>
                    <a:pt x="159613" y="89315"/>
                  </a:lnTo>
                  <a:lnTo>
                    <a:pt x="157853" y="69422"/>
                  </a:lnTo>
                  <a:lnTo>
                    <a:pt x="153122" y="50076"/>
                  </a:lnTo>
                  <a:lnTo>
                    <a:pt x="144324" y="31870"/>
                  </a:lnTo>
                  <a:lnTo>
                    <a:pt x="131438" y="16327"/>
                  </a:lnTo>
                  <a:lnTo>
                    <a:pt x="115183" y="5140"/>
                  </a:lnTo>
                  <a:lnTo>
                    <a:pt x="96277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429" y="4618366"/>
              <a:ext cx="33020" cy="502284"/>
            </a:xfrm>
            <a:custGeom>
              <a:avLst/>
              <a:gdLst/>
              <a:ahLst/>
              <a:cxnLst/>
              <a:rect l="l" t="t" r="r" b="b"/>
              <a:pathLst>
                <a:path w="33020" h="502285">
                  <a:moveTo>
                    <a:pt x="32562" y="0"/>
                  </a:moveTo>
                  <a:lnTo>
                    <a:pt x="26701" y="65661"/>
                  </a:lnTo>
                  <a:lnTo>
                    <a:pt x="14219" y="213355"/>
                  </a:lnTo>
                  <a:lnTo>
                    <a:pt x="2768" y="369147"/>
                  </a:lnTo>
                  <a:lnTo>
                    <a:pt x="0" y="459105"/>
                  </a:lnTo>
                  <a:lnTo>
                    <a:pt x="5499" y="502285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238" y="4650602"/>
              <a:ext cx="350520" cy="440690"/>
            </a:xfrm>
            <a:custGeom>
              <a:avLst/>
              <a:gdLst/>
              <a:ahLst/>
              <a:cxnLst/>
              <a:rect l="l" t="t" r="r" b="b"/>
              <a:pathLst>
                <a:path w="350520" h="440689">
                  <a:moveTo>
                    <a:pt x="292528" y="0"/>
                  </a:moveTo>
                  <a:lnTo>
                    <a:pt x="241021" y="16911"/>
                  </a:lnTo>
                  <a:lnTo>
                    <a:pt x="201073" y="54502"/>
                  </a:lnTo>
                  <a:lnTo>
                    <a:pt x="171710" y="89487"/>
                  </a:lnTo>
                  <a:lnTo>
                    <a:pt x="144145" y="125902"/>
                  </a:lnTo>
                  <a:lnTo>
                    <a:pt x="118432" y="163647"/>
                  </a:lnTo>
                  <a:lnTo>
                    <a:pt x="94625" y="202623"/>
                  </a:lnTo>
                  <a:lnTo>
                    <a:pt x="72778" y="242728"/>
                  </a:lnTo>
                  <a:lnTo>
                    <a:pt x="48558" y="293747"/>
                  </a:lnTo>
                  <a:lnTo>
                    <a:pt x="27528" y="346157"/>
                  </a:lnTo>
                  <a:lnTo>
                    <a:pt x="8545" y="389583"/>
                  </a:lnTo>
                  <a:lnTo>
                    <a:pt x="0" y="414603"/>
                  </a:lnTo>
                  <a:lnTo>
                    <a:pt x="58" y="430904"/>
                  </a:lnTo>
                  <a:lnTo>
                    <a:pt x="5879" y="436485"/>
                  </a:lnTo>
                  <a:lnTo>
                    <a:pt x="13366" y="439670"/>
                  </a:lnTo>
                  <a:lnTo>
                    <a:pt x="21669" y="440584"/>
                  </a:lnTo>
                  <a:lnTo>
                    <a:pt x="29941" y="439350"/>
                  </a:lnTo>
                  <a:lnTo>
                    <a:pt x="97503" y="387045"/>
                  </a:lnTo>
                  <a:lnTo>
                    <a:pt x="136035" y="350962"/>
                  </a:lnTo>
                  <a:lnTo>
                    <a:pt x="173404" y="313676"/>
                  </a:lnTo>
                  <a:lnTo>
                    <a:pt x="209573" y="275225"/>
                  </a:lnTo>
                  <a:lnTo>
                    <a:pt x="244506" y="235648"/>
                  </a:lnTo>
                  <a:lnTo>
                    <a:pt x="278168" y="194983"/>
                  </a:lnTo>
                  <a:lnTo>
                    <a:pt x="310522" y="153269"/>
                  </a:lnTo>
                  <a:lnTo>
                    <a:pt x="333255" y="120018"/>
                  </a:lnTo>
                  <a:lnTo>
                    <a:pt x="348406" y="83242"/>
                  </a:lnTo>
                  <a:lnTo>
                    <a:pt x="350519" y="63135"/>
                  </a:lnTo>
                  <a:lnTo>
                    <a:pt x="347754" y="43135"/>
                  </a:lnTo>
                  <a:lnTo>
                    <a:pt x="339828" y="25059"/>
                  </a:lnTo>
                  <a:lnTo>
                    <a:pt x="326461" y="10725"/>
                  </a:lnTo>
                  <a:lnTo>
                    <a:pt x="310377" y="2739"/>
                  </a:lnTo>
                  <a:lnTo>
                    <a:pt x="292528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671" y="4732068"/>
              <a:ext cx="287655" cy="412750"/>
            </a:xfrm>
            <a:custGeom>
              <a:avLst/>
              <a:gdLst/>
              <a:ahLst/>
              <a:cxnLst/>
              <a:rect l="l" t="t" r="r" b="b"/>
              <a:pathLst>
                <a:path w="287655" h="412750">
                  <a:moveTo>
                    <a:pt x="287604" y="0"/>
                  </a:moveTo>
                  <a:lnTo>
                    <a:pt x="248033" y="52724"/>
                  </a:lnTo>
                  <a:lnTo>
                    <a:pt x="159621" y="171688"/>
                  </a:lnTo>
                  <a:lnTo>
                    <a:pt x="67821" y="298076"/>
                  </a:lnTo>
                  <a:lnTo>
                    <a:pt x="18084" y="373075"/>
                  </a:lnTo>
                  <a:lnTo>
                    <a:pt x="0" y="412686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11" y="4683515"/>
              <a:ext cx="309245" cy="460375"/>
            </a:xfrm>
            <a:custGeom>
              <a:avLst/>
              <a:gdLst/>
              <a:ahLst/>
              <a:cxnLst/>
              <a:rect l="l" t="t" r="r" b="b"/>
              <a:pathLst>
                <a:path w="309245" h="460375">
                  <a:moveTo>
                    <a:pt x="67994" y="0"/>
                  </a:moveTo>
                  <a:lnTo>
                    <a:pt x="29845" y="6956"/>
                  </a:lnTo>
                  <a:lnTo>
                    <a:pt x="1341" y="51619"/>
                  </a:lnTo>
                  <a:lnTo>
                    <a:pt x="0" y="69999"/>
                  </a:lnTo>
                  <a:lnTo>
                    <a:pt x="2212" y="88049"/>
                  </a:lnTo>
                  <a:lnTo>
                    <a:pt x="21247" y="139493"/>
                  </a:lnTo>
                  <a:lnTo>
                    <a:pt x="42007" y="180175"/>
                  </a:lnTo>
                  <a:lnTo>
                    <a:pt x="64784" y="219759"/>
                  </a:lnTo>
                  <a:lnTo>
                    <a:pt x="89508" y="258157"/>
                  </a:lnTo>
                  <a:lnTo>
                    <a:pt x="116108" y="295278"/>
                  </a:lnTo>
                  <a:lnTo>
                    <a:pt x="144513" y="331035"/>
                  </a:lnTo>
                  <a:lnTo>
                    <a:pt x="182049" y="373238"/>
                  </a:lnTo>
                  <a:lnTo>
                    <a:pt x="222110" y="413051"/>
                  </a:lnTo>
                  <a:lnTo>
                    <a:pt x="254693" y="447462"/>
                  </a:lnTo>
                  <a:lnTo>
                    <a:pt x="268687" y="459984"/>
                  </a:lnTo>
                  <a:lnTo>
                    <a:pt x="304135" y="459984"/>
                  </a:lnTo>
                  <a:lnTo>
                    <a:pt x="306770" y="455277"/>
                  </a:lnTo>
                  <a:lnTo>
                    <a:pt x="308864" y="447176"/>
                  </a:lnTo>
                  <a:lnTo>
                    <a:pt x="309091" y="438951"/>
                  </a:lnTo>
                  <a:lnTo>
                    <a:pt x="308019" y="430763"/>
                  </a:lnTo>
                  <a:lnTo>
                    <a:pt x="287058" y="364561"/>
                  </a:lnTo>
                  <a:lnTo>
                    <a:pt x="268862" y="315011"/>
                  </a:lnTo>
                  <a:lnTo>
                    <a:pt x="249104" y="266061"/>
                  </a:lnTo>
                  <a:lnTo>
                    <a:pt x="227804" y="217760"/>
                  </a:lnTo>
                  <a:lnTo>
                    <a:pt x="204985" y="170157"/>
                  </a:lnTo>
                  <a:lnTo>
                    <a:pt x="180668" y="123300"/>
                  </a:lnTo>
                  <a:lnTo>
                    <a:pt x="154876" y="77238"/>
                  </a:lnTo>
                  <a:lnTo>
                    <a:pt x="133124" y="43332"/>
                  </a:lnTo>
                  <a:lnTo>
                    <a:pt x="105181" y="15046"/>
                  </a:lnTo>
                  <a:lnTo>
                    <a:pt x="87489" y="5256"/>
                  </a:lnTo>
                  <a:lnTo>
                    <a:pt x="67994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156" y="4767262"/>
              <a:ext cx="227329" cy="376555"/>
            </a:xfrm>
            <a:custGeom>
              <a:avLst/>
              <a:gdLst/>
              <a:ahLst/>
              <a:cxnLst/>
              <a:rect l="l" t="t" r="r" b="b"/>
              <a:pathLst>
                <a:path w="227329" h="376554">
                  <a:moveTo>
                    <a:pt x="0" y="0"/>
                  </a:moveTo>
                  <a:lnTo>
                    <a:pt x="33114" y="57002"/>
                  </a:lnTo>
                  <a:lnTo>
                    <a:pt x="108172" y="184815"/>
                  </a:lnTo>
                  <a:lnTo>
                    <a:pt x="188745" y="318645"/>
                  </a:lnTo>
                  <a:lnTo>
                    <a:pt x="226850" y="376237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98146" y="4530090"/>
              <a:ext cx="160020" cy="530860"/>
            </a:xfrm>
            <a:custGeom>
              <a:avLst/>
              <a:gdLst/>
              <a:ahLst/>
              <a:cxnLst/>
              <a:rect l="l" t="t" r="r" b="b"/>
              <a:pathLst>
                <a:path w="160020" h="530860">
                  <a:moveTo>
                    <a:pt x="96277" y="0"/>
                  </a:moveTo>
                  <a:lnTo>
                    <a:pt x="47223" y="20013"/>
                  </a:lnTo>
                  <a:lnTo>
                    <a:pt x="20667" y="67395"/>
                  </a:lnTo>
                  <a:lnTo>
                    <a:pt x="6219" y="148468"/>
                  </a:lnTo>
                  <a:lnTo>
                    <a:pt x="1971" y="193938"/>
                  </a:lnTo>
                  <a:lnTo>
                    <a:pt x="0" y="239562"/>
                  </a:lnTo>
                  <a:lnTo>
                    <a:pt x="296" y="285227"/>
                  </a:lnTo>
                  <a:lnTo>
                    <a:pt x="2856" y="330822"/>
                  </a:lnTo>
                  <a:lnTo>
                    <a:pt x="9139" y="386956"/>
                  </a:lnTo>
                  <a:lnTo>
                    <a:pt x="18870" y="442595"/>
                  </a:lnTo>
                  <a:lnTo>
                    <a:pt x="25614" y="489502"/>
                  </a:lnTo>
                  <a:lnTo>
                    <a:pt x="31529" y="515268"/>
                  </a:lnTo>
                  <a:lnTo>
                    <a:pt x="40168" y="529094"/>
                  </a:lnTo>
                  <a:lnTo>
                    <a:pt x="48053" y="530775"/>
                  </a:lnTo>
                  <a:lnTo>
                    <a:pt x="56091" y="529537"/>
                  </a:lnTo>
                  <a:lnTo>
                    <a:pt x="81890" y="498901"/>
                  </a:lnTo>
                  <a:lnTo>
                    <a:pt x="99899" y="440486"/>
                  </a:lnTo>
                  <a:lnTo>
                    <a:pt x="113642" y="389516"/>
                  </a:lnTo>
                  <a:lnTo>
                    <a:pt x="125762" y="338136"/>
                  </a:lnTo>
                  <a:lnTo>
                    <a:pt x="136248" y="286398"/>
                  </a:lnTo>
                  <a:lnTo>
                    <a:pt x="145092" y="234356"/>
                  </a:lnTo>
                  <a:lnTo>
                    <a:pt x="152282" y="182060"/>
                  </a:lnTo>
                  <a:lnTo>
                    <a:pt x="157808" y="129565"/>
                  </a:lnTo>
                  <a:lnTo>
                    <a:pt x="159613" y="89315"/>
                  </a:lnTo>
                  <a:lnTo>
                    <a:pt x="157853" y="69422"/>
                  </a:lnTo>
                  <a:lnTo>
                    <a:pt x="153122" y="50076"/>
                  </a:lnTo>
                  <a:lnTo>
                    <a:pt x="144324" y="31870"/>
                  </a:lnTo>
                  <a:lnTo>
                    <a:pt x="131438" y="16327"/>
                  </a:lnTo>
                  <a:lnTo>
                    <a:pt x="115183" y="5140"/>
                  </a:lnTo>
                  <a:lnTo>
                    <a:pt x="96277" y="0"/>
                  </a:lnTo>
                  <a:close/>
                </a:path>
              </a:pathLst>
            </a:custGeom>
            <a:solidFill>
              <a:srgbClr val="4D7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3703" y="4618366"/>
              <a:ext cx="33020" cy="502284"/>
            </a:xfrm>
            <a:custGeom>
              <a:avLst/>
              <a:gdLst/>
              <a:ahLst/>
              <a:cxnLst/>
              <a:rect l="l" t="t" r="r" b="b"/>
              <a:pathLst>
                <a:path w="33020" h="502285">
                  <a:moveTo>
                    <a:pt x="32562" y="0"/>
                  </a:moveTo>
                  <a:lnTo>
                    <a:pt x="26701" y="65661"/>
                  </a:lnTo>
                  <a:lnTo>
                    <a:pt x="14219" y="213355"/>
                  </a:lnTo>
                  <a:lnTo>
                    <a:pt x="2768" y="369147"/>
                  </a:lnTo>
                  <a:lnTo>
                    <a:pt x="0" y="459105"/>
                  </a:lnTo>
                  <a:lnTo>
                    <a:pt x="5499" y="502285"/>
                  </a:lnTo>
                </a:path>
              </a:pathLst>
            </a:custGeom>
            <a:ln w="9525">
              <a:solidFill>
                <a:srgbClr val="374F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1513" y="4650602"/>
              <a:ext cx="350520" cy="440690"/>
            </a:xfrm>
            <a:custGeom>
              <a:avLst/>
              <a:gdLst/>
              <a:ahLst/>
              <a:cxnLst/>
              <a:rect l="l" t="t" r="r" b="b"/>
              <a:pathLst>
                <a:path w="350520" h="440689">
                  <a:moveTo>
                    <a:pt x="292528" y="0"/>
                  </a:moveTo>
                  <a:lnTo>
                    <a:pt x="241021" y="16911"/>
                  </a:lnTo>
                  <a:lnTo>
                    <a:pt x="201073" y="54502"/>
                  </a:lnTo>
                  <a:lnTo>
                    <a:pt x="171710" y="89487"/>
                  </a:lnTo>
                  <a:lnTo>
                    <a:pt x="144145" y="125902"/>
                  </a:lnTo>
                  <a:lnTo>
                    <a:pt x="118432" y="163647"/>
                  </a:lnTo>
                  <a:lnTo>
                    <a:pt x="94625" y="202623"/>
                  </a:lnTo>
                  <a:lnTo>
                    <a:pt x="72778" y="242728"/>
                  </a:lnTo>
                  <a:lnTo>
                    <a:pt x="48558" y="293747"/>
                  </a:lnTo>
                  <a:lnTo>
                    <a:pt x="27528" y="346157"/>
                  </a:lnTo>
                  <a:lnTo>
                    <a:pt x="8545" y="389583"/>
                  </a:lnTo>
                  <a:lnTo>
                    <a:pt x="0" y="414603"/>
                  </a:lnTo>
                  <a:lnTo>
                    <a:pt x="58" y="430904"/>
                  </a:lnTo>
                  <a:lnTo>
                    <a:pt x="5879" y="436485"/>
                  </a:lnTo>
                  <a:lnTo>
                    <a:pt x="13366" y="439670"/>
                  </a:lnTo>
                  <a:lnTo>
                    <a:pt x="21669" y="440584"/>
                  </a:lnTo>
                  <a:lnTo>
                    <a:pt x="29941" y="439350"/>
                  </a:lnTo>
                  <a:lnTo>
                    <a:pt x="97503" y="387045"/>
                  </a:lnTo>
                  <a:lnTo>
                    <a:pt x="136035" y="350962"/>
                  </a:lnTo>
                  <a:lnTo>
                    <a:pt x="173404" y="313676"/>
                  </a:lnTo>
                  <a:lnTo>
                    <a:pt x="209573" y="275225"/>
                  </a:lnTo>
                  <a:lnTo>
                    <a:pt x="244506" y="235648"/>
                  </a:lnTo>
                  <a:lnTo>
                    <a:pt x="278168" y="194983"/>
                  </a:lnTo>
                  <a:lnTo>
                    <a:pt x="310522" y="153269"/>
                  </a:lnTo>
                  <a:lnTo>
                    <a:pt x="333255" y="120018"/>
                  </a:lnTo>
                  <a:lnTo>
                    <a:pt x="348406" y="83242"/>
                  </a:lnTo>
                  <a:lnTo>
                    <a:pt x="350519" y="63135"/>
                  </a:lnTo>
                  <a:lnTo>
                    <a:pt x="347754" y="43135"/>
                  </a:lnTo>
                  <a:lnTo>
                    <a:pt x="339828" y="25059"/>
                  </a:lnTo>
                  <a:lnTo>
                    <a:pt x="326461" y="10725"/>
                  </a:lnTo>
                  <a:lnTo>
                    <a:pt x="310377" y="2739"/>
                  </a:lnTo>
                  <a:lnTo>
                    <a:pt x="292528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36947" y="4732068"/>
              <a:ext cx="287655" cy="412750"/>
            </a:xfrm>
            <a:custGeom>
              <a:avLst/>
              <a:gdLst/>
              <a:ahLst/>
              <a:cxnLst/>
              <a:rect l="l" t="t" r="r" b="b"/>
              <a:pathLst>
                <a:path w="287654" h="412750">
                  <a:moveTo>
                    <a:pt x="287604" y="0"/>
                  </a:moveTo>
                  <a:lnTo>
                    <a:pt x="248033" y="52724"/>
                  </a:lnTo>
                  <a:lnTo>
                    <a:pt x="159621" y="171688"/>
                  </a:lnTo>
                  <a:lnTo>
                    <a:pt x="67821" y="298076"/>
                  </a:lnTo>
                  <a:lnTo>
                    <a:pt x="18084" y="373075"/>
                  </a:lnTo>
                  <a:lnTo>
                    <a:pt x="0" y="412686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79287" y="4683515"/>
              <a:ext cx="309245" cy="460375"/>
            </a:xfrm>
            <a:custGeom>
              <a:avLst/>
              <a:gdLst/>
              <a:ahLst/>
              <a:cxnLst/>
              <a:rect l="l" t="t" r="r" b="b"/>
              <a:pathLst>
                <a:path w="309245" h="460375">
                  <a:moveTo>
                    <a:pt x="67994" y="0"/>
                  </a:moveTo>
                  <a:lnTo>
                    <a:pt x="29845" y="6956"/>
                  </a:lnTo>
                  <a:lnTo>
                    <a:pt x="1341" y="51619"/>
                  </a:lnTo>
                  <a:lnTo>
                    <a:pt x="0" y="69999"/>
                  </a:lnTo>
                  <a:lnTo>
                    <a:pt x="2212" y="88049"/>
                  </a:lnTo>
                  <a:lnTo>
                    <a:pt x="21247" y="139493"/>
                  </a:lnTo>
                  <a:lnTo>
                    <a:pt x="42007" y="180175"/>
                  </a:lnTo>
                  <a:lnTo>
                    <a:pt x="64784" y="219759"/>
                  </a:lnTo>
                  <a:lnTo>
                    <a:pt x="89508" y="258157"/>
                  </a:lnTo>
                  <a:lnTo>
                    <a:pt x="116108" y="295278"/>
                  </a:lnTo>
                  <a:lnTo>
                    <a:pt x="144513" y="331035"/>
                  </a:lnTo>
                  <a:lnTo>
                    <a:pt x="182049" y="373238"/>
                  </a:lnTo>
                  <a:lnTo>
                    <a:pt x="222110" y="413051"/>
                  </a:lnTo>
                  <a:lnTo>
                    <a:pt x="254693" y="447462"/>
                  </a:lnTo>
                  <a:lnTo>
                    <a:pt x="268687" y="459984"/>
                  </a:lnTo>
                  <a:lnTo>
                    <a:pt x="304135" y="459984"/>
                  </a:lnTo>
                  <a:lnTo>
                    <a:pt x="306770" y="455277"/>
                  </a:lnTo>
                  <a:lnTo>
                    <a:pt x="308864" y="447176"/>
                  </a:lnTo>
                  <a:lnTo>
                    <a:pt x="309091" y="438951"/>
                  </a:lnTo>
                  <a:lnTo>
                    <a:pt x="308019" y="430763"/>
                  </a:lnTo>
                  <a:lnTo>
                    <a:pt x="287058" y="364561"/>
                  </a:lnTo>
                  <a:lnTo>
                    <a:pt x="268862" y="315011"/>
                  </a:lnTo>
                  <a:lnTo>
                    <a:pt x="249104" y="266061"/>
                  </a:lnTo>
                  <a:lnTo>
                    <a:pt x="227804" y="217760"/>
                  </a:lnTo>
                  <a:lnTo>
                    <a:pt x="204985" y="170157"/>
                  </a:lnTo>
                  <a:lnTo>
                    <a:pt x="180668" y="123300"/>
                  </a:lnTo>
                  <a:lnTo>
                    <a:pt x="154876" y="77238"/>
                  </a:lnTo>
                  <a:lnTo>
                    <a:pt x="133129" y="43332"/>
                  </a:lnTo>
                  <a:lnTo>
                    <a:pt x="105181" y="15046"/>
                  </a:lnTo>
                  <a:lnTo>
                    <a:pt x="87489" y="5256"/>
                  </a:lnTo>
                  <a:lnTo>
                    <a:pt x="67994" y="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53432" y="4767262"/>
              <a:ext cx="227329" cy="376555"/>
            </a:xfrm>
            <a:custGeom>
              <a:avLst/>
              <a:gdLst/>
              <a:ahLst/>
              <a:cxnLst/>
              <a:rect l="l" t="t" r="r" b="b"/>
              <a:pathLst>
                <a:path w="227329" h="376554">
                  <a:moveTo>
                    <a:pt x="0" y="0"/>
                  </a:moveTo>
                  <a:lnTo>
                    <a:pt x="33114" y="57002"/>
                  </a:lnTo>
                  <a:lnTo>
                    <a:pt x="108172" y="184815"/>
                  </a:lnTo>
                  <a:lnTo>
                    <a:pt x="188745" y="318645"/>
                  </a:lnTo>
                  <a:lnTo>
                    <a:pt x="226850" y="376237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551126" y="3147292"/>
            <a:ext cx="593090" cy="183515"/>
          </a:xfrm>
          <a:custGeom>
            <a:avLst/>
            <a:gdLst/>
            <a:ahLst/>
            <a:cxnLst/>
            <a:rect l="l" t="t" r="r" b="b"/>
            <a:pathLst>
              <a:path w="593090" h="183514">
                <a:moveTo>
                  <a:pt x="429399" y="0"/>
                </a:moveTo>
                <a:lnTo>
                  <a:pt x="349373" y="15708"/>
                </a:lnTo>
                <a:lnTo>
                  <a:pt x="311615" y="50266"/>
                </a:lnTo>
                <a:lnTo>
                  <a:pt x="300453" y="84824"/>
                </a:lnTo>
                <a:lnTo>
                  <a:pt x="300215" y="100533"/>
                </a:lnTo>
                <a:lnTo>
                  <a:pt x="282331" y="101094"/>
                </a:lnTo>
                <a:lnTo>
                  <a:pt x="240945" y="105021"/>
                </a:lnTo>
                <a:lnTo>
                  <a:pt x="194457" y="115679"/>
                </a:lnTo>
                <a:lnTo>
                  <a:pt x="161264" y="136436"/>
                </a:lnTo>
                <a:lnTo>
                  <a:pt x="127048" y="156603"/>
                </a:lnTo>
                <a:lnTo>
                  <a:pt x="76984" y="167178"/>
                </a:lnTo>
                <a:lnTo>
                  <a:pt x="28744" y="174049"/>
                </a:lnTo>
                <a:lnTo>
                  <a:pt x="0" y="183108"/>
                </a:lnTo>
                <a:lnTo>
                  <a:pt x="592874" y="183095"/>
                </a:lnTo>
                <a:lnTo>
                  <a:pt x="592874" y="143340"/>
                </a:lnTo>
                <a:lnTo>
                  <a:pt x="584904" y="140730"/>
                </a:lnTo>
                <a:lnTo>
                  <a:pt x="567654" y="119447"/>
                </a:lnTo>
                <a:lnTo>
                  <a:pt x="553463" y="90345"/>
                </a:lnTo>
                <a:lnTo>
                  <a:pt x="537437" y="58637"/>
                </a:lnTo>
                <a:lnTo>
                  <a:pt x="514680" y="29536"/>
                </a:lnTo>
                <a:lnTo>
                  <a:pt x="480299" y="8252"/>
                </a:lnTo>
                <a:lnTo>
                  <a:pt x="429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11341"/>
            <a:ext cx="628650" cy="302260"/>
          </a:xfrm>
          <a:custGeom>
            <a:avLst/>
            <a:gdLst/>
            <a:ahLst/>
            <a:cxnLst/>
            <a:rect l="l" t="t" r="r" b="b"/>
            <a:pathLst>
              <a:path w="628650" h="302259">
                <a:moveTo>
                  <a:pt x="81024" y="0"/>
                </a:moveTo>
                <a:lnTo>
                  <a:pt x="0" y="15929"/>
                </a:lnTo>
                <a:lnTo>
                  <a:pt x="0" y="301929"/>
                </a:lnTo>
                <a:lnTo>
                  <a:pt x="560830" y="301904"/>
                </a:lnTo>
                <a:lnTo>
                  <a:pt x="601788" y="300594"/>
                </a:lnTo>
                <a:lnTo>
                  <a:pt x="623452" y="297003"/>
                </a:lnTo>
                <a:lnTo>
                  <a:pt x="628419" y="291637"/>
                </a:lnTo>
                <a:lnTo>
                  <a:pt x="619284" y="285004"/>
                </a:lnTo>
                <a:lnTo>
                  <a:pt x="569089" y="269962"/>
                </a:lnTo>
                <a:lnTo>
                  <a:pt x="493634" y="255935"/>
                </a:lnTo>
                <a:lnTo>
                  <a:pt x="452922" y="250569"/>
                </a:lnTo>
                <a:lnTo>
                  <a:pt x="413682" y="246978"/>
                </a:lnTo>
                <a:lnTo>
                  <a:pt x="378509" y="245668"/>
                </a:lnTo>
                <a:lnTo>
                  <a:pt x="352250" y="240835"/>
                </a:lnTo>
                <a:lnTo>
                  <a:pt x="331590" y="227471"/>
                </a:lnTo>
                <a:lnTo>
                  <a:pt x="314928" y="207283"/>
                </a:lnTo>
                <a:lnTo>
                  <a:pt x="300666" y="181976"/>
                </a:lnTo>
                <a:lnTo>
                  <a:pt x="272943" y="122834"/>
                </a:lnTo>
                <a:lnTo>
                  <a:pt x="256284" y="92410"/>
                </a:lnTo>
                <a:lnTo>
                  <a:pt x="235626" y="63691"/>
                </a:lnTo>
                <a:lnTo>
                  <a:pt x="209370" y="38385"/>
                </a:lnTo>
                <a:lnTo>
                  <a:pt x="175918" y="18197"/>
                </a:lnTo>
                <a:lnTo>
                  <a:pt x="133669" y="4833"/>
                </a:lnTo>
                <a:lnTo>
                  <a:pt x="81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1277545" y="773159"/>
            <a:ext cx="3430064" cy="523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Elektrik</a:t>
            </a:r>
            <a:r>
              <a:rPr spc="-40" dirty="0"/>
              <a:t> </a:t>
            </a:r>
            <a:r>
              <a:rPr spc="-10" dirty="0"/>
              <a:t>Tüketimi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75625" y="1899336"/>
            <a:ext cx="3931984" cy="275126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Sürdürülebilir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turizme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olan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b</a:t>
            </a:r>
            <a:r>
              <a:rPr lang="tr-TR" sz="800" dirty="0" err="1" smtClean="0">
                <a:solidFill>
                  <a:srgbClr val="010202"/>
                </a:solidFill>
                <a:latin typeface="Arial"/>
                <a:cs typeface="Arial"/>
              </a:rPr>
              <a:t>ağlılığımız</a:t>
            </a:r>
            <a:r>
              <a:rPr sz="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do</a:t>
            </a:r>
            <a:r>
              <a:rPr lang="tr-TR" sz="800" dirty="0" err="1" smtClean="0">
                <a:solidFill>
                  <a:srgbClr val="010202"/>
                </a:solidFill>
                <a:latin typeface="Arial"/>
                <a:cs typeface="Arial"/>
              </a:rPr>
              <a:t>ğrultusunda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otelimizde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enerji</a:t>
            </a:r>
            <a:r>
              <a:rPr sz="8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veriml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iliğini 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artırmak</a:t>
            </a:r>
            <a:r>
              <a:rPr sz="8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elektrik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tüketimini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azaltmak</a:t>
            </a:r>
            <a:r>
              <a:rPr sz="8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için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ç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eşitli</a:t>
            </a:r>
            <a:r>
              <a:rPr sz="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yenilikçi</a:t>
            </a:r>
            <a:r>
              <a:rPr sz="8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uygulamalar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ba</a:t>
            </a:r>
            <a:r>
              <a:rPr lang="tr-TR" sz="800" spc="145" dirty="0" err="1" smtClean="0">
                <a:solidFill>
                  <a:srgbClr val="010202"/>
                </a:solidFill>
                <a:latin typeface="Arial"/>
                <a:cs typeface="Arial"/>
              </a:rPr>
              <a:t>şlattık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800" spc="-2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Bu</a:t>
            </a:r>
            <a:r>
              <a:rPr sz="8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projeler, çevreye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olan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etkilerimizi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minimize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ederek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misafirlerimize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daha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eş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il</a:t>
            </a:r>
            <a:r>
              <a:rPr sz="8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bir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konaklama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deneyimi sunmamıza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olanak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tanıyor.</a:t>
            </a:r>
            <a:endParaRPr sz="800" dirty="0">
              <a:latin typeface="Arial"/>
              <a:cs typeface="Arial"/>
            </a:endParaRPr>
          </a:p>
          <a:p>
            <a:pPr marL="139065" indent="-126364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139065" algn="l"/>
              </a:tabLst>
            </a:pPr>
            <a:r>
              <a:rPr sz="900" b="1" spc="-25" dirty="0">
                <a:solidFill>
                  <a:srgbClr val="010202"/>
                </a:solidFill>
                <a:latin typeface="Tahoma"/>
                <a:cs typeface="Tahoma"/>
              </a:rPr>
              <a:t>Enerji</a:t>
            </a:r>
            <a:r>
              <a:rPr sz="900" b="1" spc="1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010202"/>
                </a:solidFill>
                <a:latin typeface="Tahoma"/>
                <a:cs typeface="Tahoma"/>
              </a:rPr>
              <a:t>Verimli</a:t>
            </a:r>
            <a:r>
              <a:rPr sz="900" b="1" spc="-2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010202"/>
                </a:solidFill>
                <a:latin typeface="Tahoma"/>
                <a:cs typeface="Tahoma"/>
              </a:rPr>
              <a:t>Aydınlatma</a:t>
            </a:r>
            <a:r>
              <a:rPr sz="900" b="1" spc="1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Sistemleri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Otel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genelinde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LED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ampuller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kullanıyoruz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otomatik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sensörler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ile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zamanlayıcılar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ile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gereksiz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enerji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kullanımını</a:t>
            </a:r>
            <a:r>
              <a:rPr sz="8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 err="1" smtClean="0">
                <a:solidFill>
                  <a:srgbClr val="010202"/>
                </a:solidFill>
                <a:latin typeface="Arial"/>
                <a:cs typeface="Arial"/>
              </a:rPr>
              <a:t>önlüyoruz</a:t>
            </a:r>
            <a:r>
              <a:rPr sz="800" spc="-10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34620" indent="-121920">
              <a:lnSpc>
                <a:spcPts val="1065"/>
              </a:lnSpc>
              <a:spcBef>
                <a:spcPts val="15"/>
              </a:spcBef>
              <a:buAutoNum type="arabicPeriod" startAt="2"/>
              <a:tabLst>
                <a:tab pos="134620" algn="l"/>
              </a:tabLst>
            </a:pPr>
            <a:r>
              <a:rPr sz="900" b="1" spc="-20" dirty="0">
                <a:solidFill>
                  <a:srgbClr val="010202"/>
                </a:solidFill>
                <a:latin typeface="Tahoma"/>
                <a:cs typeface="Tahoma"/>
              </a:rPr>
              <a:t>Akıllı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010202"/>
                </a:solidFill>
                <a:latin typeface="Tahoma"/>
                <a:cs typeface="Tahoma"/>
              </a:rPr>
              <a:t>Isıtma</a:t>
            </a:r>
            <a:r>
              <a:rPr sz="900" b="1" spc="-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010202"/>
                </a:solidFill>
                <a:latin typeface="Tahoma"/>
                <a:cs typeface="Tahoma"/>
              </a:rPr>
              <a:t>ve</a:t>
            </a:r>
            <a:r>
              <a:rPr sz="900" b="1" spc="-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010202"/>
                </a:solidFill>
                <a:latin typeface="Tahoma"/>
                <a:cs typeface="Tahoma"/>
              </a:rPr>
              <a:t>So</a:t>
            </a:r>
            <a:r>
              <a:rPr sz="900" b="1" spc="300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010202"/>
                </a:solidFill>
                <a:latin typeface="Tahoma"/>
                <a:cs typeface="Tahoma"/>
              </a:rPr>
              <a:t>utma</a:t>
            </a:r>
            <a:r>
              <a:rPr sz="900" b="1" spc="-5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Sistemleri</a:t>
            </a:r>
            <a:endParaRPr sz="900" dirty="0">
              <a:latin typeface="Tahoma"/>
              <a:cs typeface="Tahoma"/>
            </a:endParaRPr>
          </a:p>
          <a:p>
            <a:pPr marL="12700" marR="60960">
              <a:lnSpc>
                <a:spcPts val="800"/>
              </a:lnSpc>
              <a:spcBef>
                <a:spcPts val="45"/>
              </a:spcBef>
            </a:pP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Isıtma, </a:t>
            </a:r>
            <a:r>
              <a:rPr sz="700" dirty="0" smtClean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lang="tr-TR" sz="700" dirty="0" err="1" smtClean="0">
                <a:solidFill>
                  <a:srgbClr val="010202"/>
                </a:solidFill>
                <a:latin typeface="Arial"/>
                <a:cs typeface="Arial"/>
              </a:rPr>
              <a:t>oğut</a:t>
            </a:r>
            <a:r>
              <a:rPr sz="700" dirty="0" smtClean="0">
                <a:solidFill>
                  <a:srgbClr val="010202"/>
                </a:solidFill>
                <a:latin typeface="Arial"/>
                <a:cs typeface="Arial"/>
              </a:rPr>
              <a:t>ma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ve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havalandırma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(HVAC)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sistemlerimizi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akıllı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termostatlarla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kontrol ediyoruz. Bu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sistemler,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odaların doluluk durumuna göre otomatik olarak ayarlanarak enerji </a:t>
            </a:r>
            <a:r>
              <a:rPr sz="700" spc="-10" dirty="0" err="1">
                <a:solidFill>
                  <a:srgbClr val="010202"/>
                </a:solidFill>
                <a:latin typeface="Arial"/>
                <a:cs typeface="Arial"/>
              </a:rPr>
              <a:t>tasarrufu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lang="tr-TR" sz="700" dirty="0" smtClean="0">
                <a:solidFill>
                  <a:srgbClr val="010202"/>
                </a:solidFill>
                <a:latin typeface="Arial"/>
                <a:cs typeface="Arial"/>
              </a:rPr>
              <a:t>ağlı</a:t>
            </a:r>
            <a:r>
              <a:rPr sz="700" spc="-20" dirty="0" err="1" smtClean="0">
                <a:solidFill>
                  <a:srgbClr val="010202"/>
                </a:solidFill>
                <a:latin typeface="Arial"/>
                <a:cs typeface="Arial"/>
              </a:rPr>
              <a:t>yor</a:t>
            </a:r>
            <a:r>
              <a:rPr sz="700" spc="-2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7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10" dirty="0" err="1" smtClean="0">
                <a:solidFill>
                  <a:srgbClr val="010202"/>
                </a:solidFill>
                <a:latin typeface="Arial"/>
                <a:cs typeface="Arial"/>
              </a:rPr>
              <a:t>Ayrıca,</a:t>
            </a:r>
            <a:r>
              <a:rPr sz="700" dirty="0" err="1" smtClean="0">
                <a:solidFill>
                  <a:srgbClr val="010202"/>
                </a:solidFill>
                <a:latin typeface="Arial"/>
                <a:cs typeface="Arial"/>
              </a:rPr>
              <a:t>otel</a:t>
            </a:r>
            <a:r>
              <a:rPr sz="700" spc="-1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odalarındaki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pencerelere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entegre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edilen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sensörler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sayesinde,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pencere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 err="1">
                <a:solidFill>
                  <a:srgbClr val="010202"/>
                </a:solidFill>
                <a:latin typeface="Arial"/>
                <a:cs typeface="Arial"/>
              </a:rPr>
              <a:t>açık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rgbClr val="010202"/>
                </a:solidFill>
                <a:latin typeface="Arial"/>
                <a:cs typeface="Arial"/>
              </a:rPr>
              <a:t>ol</a:t>
            </a:r>
            <a:r>
              <a:rPr lang="tr-TR" sz="700" dirty="0" err="1" smtClean="0">
                <a:solidFill>
                  <a:srgbClr val="010202"/>
                </a:solidFill>
                <a:latin typeface="Arial"/>
                <a:cs typeface="Arial"/>
              </a:rPr>
              <a:t>duğunda</a:t>
            </a:r>
            <a:r>
              <a:rPr lang="tr-TR" sz="70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 err="1" smtClean="0">
                <a:solidFill>
                  <a:srgbClr val="010202"/>
                </a:solidFill>
                <a:latin typeface="Arial"/>
                <a:cs typeface="Arial"/>
              </a:rPr>
              <a:t>klima</a:t>
            </a:r>
            <a:r>
              <a:rPr sz="700" spc="-1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sistemleri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otomatik</a:t>
            </a:r>
            <a:r>
              <a:rPr sz="7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10202"/>
                </a:solidFill>
                <a:latin typeface="Arial"/>
                <a:cs typeface="Arial"/>
              </a:rPr>
              <a:t>olarak</a:t>
            </a:r>
            <a:r>
              <a:rPr sz="700" spc="-10" dirty="0">
                <a:solidFill>
                  <a:srgbClr val="010202"/>
                </a:solidFill>
                <a:latin typeface="Arial"/>
                <a:cs typeface="Arial"/>
              </a:rPr>
              <a:t> kapanmaktadır.</a:t>
            </a:r>
            <a:endParaRPr sz="700" dirty="0">
              <a:latin typeface="Arial"/>
              <a:cs typeface="Arial"/>
            </a:endParaRPr>
          </a:p>
          <a:p>
            <a:pPr marL="139065" indent="-126364">
              <a:lnSpc>
                <a:spcPts val="1075"/>
              </a:lnSpc>
              <a:buAutoNum type="arabicPeriod" startAt="3"/>
              <a:tabLst>
                <a:tab pos="139065" algn="l"/>
              </a:tabLst>
            </a:pPr>
            <a:r>
              <a:rPr sz="900" b="1" dirty="0" err="1" smtClean="0">
                <a:solidFill>
                  <a:srgbClr val="010202"/>
                </a:solidFill>
                <a:latin typeface="Tahoma"/>
                <a:cs typeface="Tahoma"/>
              </a:rPr>
              <a:t>Güne</a:t>
            </a:r>
            <a:r>
              <a:rPr lang="tr-TR" sz="900" b="1" dirty="0" smtClean="0">
                <a:solidFill>
                  <a:srgbClr val="010202"/>
                </a:solidFill>
                <a:latin typeface="Tahoma"/>
                <a:cs typeface="Tahoma"/>
              </a:rPr>
              <a:t>ş</a:t>
            </a:r>
            <a:r>
              <a:rPr sz="900" b="1" spc="405" dirty="0" smtClean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010202"/>
                </a:solidFill>
                <a:latin typeface="Tahoma"/>
                <a:cs typeface="Tahoma"/>
              </a:rPr>
              <a:t>Enerjisi</a:t>
            </a:r>
            <a:r>
              <a:rPr sz="900" b="1" spc="-40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Kullanımı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Otelimizin </a:t>
            </a:r>
            <a:r>
              <a:rPr sz="800" spc="-10" dirty="0" err="1">
                <a:solidFill>
                  <a:srgbClr val="010202"/>
                </a:solidFill>
                <a:latin typeface="Arial"/>
                <a:cs typeface="Arial"/>
              </a:rPr>
              <a:t>çatısındaki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güne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ş</a:t>
            </a:r>
            <a:r>
              <a:rPr sz="800" spc="38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panelleri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ile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elektrik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ihtiyacımızın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bir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kısmını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yenilenebilir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enerji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 err="1">
                <a:solidFill>
                  <a:srgbClr val="010202"/>
                </a:solidFill>
                <a:latin typeface="Arial"/>
                <a:cs typeface="Arial"/>
              </a:rPr>
              <a:t>kaynaklarından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k</a:t>
            </a:r>
            <a:r>
              <a:rPr lang="tr-TR" sz="800" dirty="0" err="1" smtClean="0">
                <a:solidFill>
                  <a:srgbClr val="010202"/>
                </a:solidFill>
                <a:latin typeface="Arial"/>
                <a:cs typeface="Arial"/>
              </a:rPr>
              <a:t>arşılıyoruz</a:t>
            </a:r>
            <a:r>
              <a:rPr sz="800" spc="-10" dirty="0" smtClean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39065" indent="-126364">
              <a:lnSpc>
                <a:spcPct val="100000"/>
              </a:lnSpc>
              <a:spcBef>
                <a:spcPts val="20"/>
              </a:spcBef>
              <a:buAutoNum type="arabicPeriod" startAt="4"/>
              <a:tabLst>
                <a:tab pos="139065" algn="l"/>
              </a:tabLst>
            </a:pPr>
            <a:r>
              <a:rPr sz="900" b="1" spc="-30" dirty="0">
                <a:solidFill>
                  <a:srgbClr val="010202"/>
                </a:solidFill>
                <a:latin typeface="Tahoma"/>
                <a:cs typeface="Tahoma"/>
              </a:rPr>
              <a:t>Enerji</a:t>
            </a:r>
            <a:r>
              <a:rPr sz="900" b="1" spc="-35" dirty="0">
                <a:solidFill>
                  <a:srgbClr val="010202"/>
                </a:solidFill>
                <a:latin typeface="Tahoma"/>
                <a:cs typeface="Tahoma"/>
              </a:rPr>
              <a:t> Yönetim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 Sistemleri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 smtClean="0">
                <a:solidFill>
                  <a:srgbClr val="010202"/>
                </a:solidFill>
                <a:latin typeface="Arial"/>
                <a:cs typeface="Arial"/>
              </a:rPr>
              <a:t>Gel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işmiş</a:t>
            </a:r>
            <a:r>
              <a:rPr sz="800" spc="34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enerji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yönetim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sistemleri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ile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elektrik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tüketimini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anlık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olarak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izleyip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analiz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ediyoruz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ve</a:t>
            </a:r>
            <a:r>
              <a:rPr sz="8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10202"/>
                </a:solidFill>
                <a:latin typeface="Arial"/>
                <a:cs typeface="Arial"/>
              </a:rPr>
              <a:t>gerekli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iyil</a:t>
            </a:r>
            <a:r>
              <a:rPr lang="tr-TR" sz="800" dirty="0" err="1" smtClean="0">
                <a:solidFill>
                  <a:srgbClr val="010202"/>
                </a:solidFill>
                <a:latin typeface="Arial"/>
                <a:cs typeface="Arial"/>
              </a:rPr>
              <a:t>eşt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irmeleri</a:t>
            </a:r>
            <a:r>
              <a:rPr sz="800" spc="-2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hızla</a:t>
            </a:r>
            <a:r>
              <a:rPr sz="8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yapıyoruz.</a:t>
            </a:r>
            <a:endParaRPr sz="800" dirty="0">
              <a:latin typeface="Arial"/>
              <a:cs typeface="Arial"/>
            </a:endParaRPr>
          </a:p>
          <a:p>
            <a:pPr marL="139065" indent="-126364">
              <a:lnSpc>
                <a:spcPct val="100000"/>
              </a:lnSpc>
              <a:spcBef>
                <a:spcPts val="45"/>
              </a:spcBef>
              <a:buAutoNum type="arabicPeriod" startAt="5"/>
              <a:tabLst>
                <a:tab pos="139065" algn="l"/>
              </a:tabLst>
            </a:pPr>
            <a:r>
              <a:rPr sz="900" b="1" spc="-30" dirty="0">
                <a:solidFill>
                  <a:srgbClr val="010202"/>
                </a:solidFill>
                <a:latin typeface="Tahoma"/>
                <a:cs typeface="Tahoma"/>
              </a:rPr>
              <a:t>Bilinçlendirme</a:t>
            </a:r>
            <a:r>
              <a:rPr sz="900" b="1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20" dirty="0" err="1">
                <a:solidFill>
                  <a:srgbClr val="010202"/>
                </a:solidFill>
                <a:latin typeface="Tahoma"/>
                <a:cs typeface="Tahoma"/>
              </a:rPr>
              <a:t>ve</a:t>
            </a:r>
            <a:r>
              <a:rPr sz="900" b="1" dirty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lang="tr-TR" sz="900" b="1" dirty="0" smtClean="0">
                <a:solidFill>
                  <a:srgbClr val="010202"/>
                </a:solidFill>
                <a:latin typeface="Tahoma"/>
                <a:cs typeface="Tahoma"/>
              </a:rPr>
              <a:t>Eğit</a:t>
            </a:r>
            <a:r>
              <a:rPr sz="900" b="1" spc="-60" dirty="0" err="1" smtClean="0">
                <a:solidFill>
                  <a:srgbClr val="010202"/>
                </a:solidFill>
                <a:latin typeface="Tahoma"/>
                <a:cs typeface="Tahoma"/>
              </a:rPr>
              <a:t>im</a:t>
            </a:r>
            <a:r>
              <a:rPr sz="900" b="1" dirty="0" smtClean="0">
                <a:solidFill>
                  <a:srgbClr val="010202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010202"/>
                </a:solidFill>
                <a:latin typeface="Tahoma"/>
                <a:cs typeface="Tahoma"/>
              </a:rPr>
              <a:t>Programları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Personelimize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ve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misafirlerimize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enerji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tasarrufu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 err="1">
                <a:solidFill>
                  <a:srgbClr val="010202"/>
                </a:solidFill>
                <a:latin typeface="Arial"/>
                <a:cs typeface="Arial"/>
              </a:rPr>
              <a:t>konusunda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tr-TR" sz="800" dirty="0" err="1" smtClean="0">
                <a:solidFill>
                  <a:srgbClr val="010202"/>
                </a:solidFill>
                <a:latin typeface="Arial"/>
                <a:cs typeface="Arial"/>
              </a:rPr>
              <a:t>eği</a:t>
            </a:r>
            <a:r>
              <a:rPr sz="800" dirty="0" err="1" smtClean="0">
                <a:solidFill>
                  <a:srgbClr val="010202"/>
                </a:solidFill>
                <a:latin typeface="Arial"/>
                <a:cs typeface="Arial"/>
              </a:rPr>
              <a:t>timler</a:t>
            </a:r>
            <a:r>
              <a:rPr sz="800" spc="-5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veriyoruz ve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onları enerji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tasarrufu</a:t>
            </a:r>
            <a:r>
              <a:rPr sz="8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10" dirty="0" err="1">
                <a:solidFill>
                  <a:srgbClr val="010202"/>
                </a:solidFill>
                <a:latin typeface="Arial"/>
                <a:cs typeface="Arial"/>
              </a:rPr>
              <a:t>yapmaya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tr-TR" sz="800" dirty="0" smtClean="0">
                <a:solidFill>
                  <a:srgbClr val="010202"/>
                </a:solidFill>
                <a:latin typeface="Arial"/>
                <a:cs typeface="Arial"/>
              </a:rPr>
              <a:t>teşvik </a:t>
            </a:r>
            <a:r>
              <a:rPr sz="800" spc="-10" dirty="0" err="1" smtClean="0">
                <a:solidFill>
                  <a:srgbClr val="010202"/>
                </a:solidFill>
                <a:latin typeface="Arial"/>
                <a:cs typeface="Arial"/>
              </a:rPr>
              <a:t>ediyoruz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2701">
              <a:lnSpc>
                <a:spcPct val="100000"/>
              </a:lnSpc>
              <a:spcBef>
                <a:spcPts val="20"/>
              </a:spcBef>
              <a:tabLst>
                <a:tab pos="139065" algn="l"/>
              </a:tabLst>
            </a:pPr>
            <a:endParaRPr sz="9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2700" marR="259079">
              <a:lnSpc>
                <a:spcPct val="104200"/>
              </a:lnSpc>
            </a:pPr>
            <a:r>
              <a:rPr lang="tr-TR" sz="320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RAPORLAMA :</a:t>
            </a:r>
          </a:p>
          <a:p>
            <a:pPr marL="12700" marR="259079">
              <a:lnSpc>
                <a:spcPct val="104200"/>
              </a:lnSpc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tr-TR" dirty="0">
                <a:solidFill>
                  <a:schemeClr val="tx1"/>
                </a:solidFill>
                <a:latin typeface="Microsoft Sans Serif"/>
                <a:cs typeface="Microsoft Sans Serif"/>
              </a:rPr>
              <a:t>2025-2026 mayıs ayına kadar olan yılda tesisimizin toplam elektrik tüketimi %100 olarak değerlendirildiğinde, tüketimin yaklaşık %36’sı yaz sezonunu kapsayan Temmuz- Eylül döneminde gerçekleşmiştir. En yüksek tüketim payı %13 ile Temmuz ayında, en düşük tüketim payı ise %5 ile Kasım ayında kaydedilmiştir. Tüketim dağılımı incelendiğinde enerji kullanımının mevsimsel doluluk oranları ile paralel seyrettiği görülmektedir. Enerji performansının sürekli iyileştirmesi amacıyla 2027 yılı için bir önceki yıla göre %0,1 oranında </a:t>
            </a:r>
            <a:r>
              <a:rPr lang="tr-TR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azaltım</a:t>
            </a:r>
            <a:r>
              <a:rPr lang="tr-TR" dirty="0">
                <a:solidFill>
                  <a:schemeClr val="tx1"/>
                </a:solidFill>
                <a:latin typeface="Microsoft Sans Serif"/>
                <a:cs typeface="Microsoft Sans Serif"/>
              </a:rPr>
              <a:t> hedefi belirlenmiştir. Geçen seneki %0,1lik hedefimiz gerçekleşmiştir.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0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600" y="666750"/>
            <a:ext cx="5019559" cy="1676400"/>
            <a:chOff x="0" y="-512886"/>
            <a:chExt cx="7225820" cy="5656991"/>
          </a:xfrm>
        </p:grpSpPr>
        <p:sp>
          <p:nvSpPr>
            <p:cNvPr id="3" name="object 3"/>
            <p:cNvSpPr/>
            <p:nvPr/>
          </p:nvSpPr>
          <p:spPr>
            <a:xfrm>
              <a:off x="213759" y="4660508"/>
              <a:ext cx="851535" cy="483234"/>
            </a:xfrm>
            <a:custGeom>
              <a:avLst/>
              <a:gdLst/>
              <a:ahLst/>
              <a:cxnLst/>
              <a:rect l="l" t="t" r="r" b="b"/>
              <a:pathLst>
                <a:path w="851535" h="483235">
                  <a:moveTo>
                    <a:pt x="13904" y="220240"/>
                  </a:moveTo>
                  <a:lnTo>
                    <a:pt x="4125" y="263191"/>
                  </a:lnTo>
                  <a:lnTo>
                    <a:pt x="0" y="299249"/>
                  </a:lnTo>
                  <a:lnTo>
                    <a:pt x="458" y="336710"/>
                  </a:lnTo>
                  <a:lnTo>
                    <a:pt x="2750" y="366120"/>
                  </a:lnTo>
                  <a:lnTo>
                    <a:pt x="4125" y="378025"/>
                  </a:lnTo>
                  <a:lnTo>
                    <a:pt x="173314" y="425624"/>
                  </a:lnTo>
                  <a:lnTo>
                    <a:pt x="25220" y="459000"/>
                  </a:lnTo>
                  <a:lnTo>
                    <a:pt x="61838" y="482991"/>
                  </a:lnTo>
                  <a:lnTo>
                    <a:pt x="631028" y="482991"/>
                  </a:lnTo>
                  <a:lnTo>
                    <a:pt x="613331" y="430984"/>
                  </a:lnTo>
                  <a:lnTo>
                    <a:pt x="783287" y="430984"/>
                  </a:lnTo>
                  <a:lnTo>
                    <a:pt x="802860" y="411233"/>
                  </a:lnTo>
                  <a:lnTo>
                    <a:pt x="833910" y="375816"/>
                  </a:lnTo>
                  <a:lnTo>
                    <a:pt x="846148" y="360867"/>
                  </a:lnTo>
                  <a:lnTo>
                    <a:pt x="733765" y="318982"/>
                  </a:lnTo>
                  <a:lnTo>
                    <a:pt x="807058" y="272107"/>
                  </a:lnTo>
                  <a:lnTo>
                    <a:pt x="194943" y="272107"/>
                  </a:lnTo>
                  <a:lnTo>
                    <a:pt x="13904" y="220240"/>
                  </a:lnTo>
                  <a:close/>
                </a:path>
                <a:path w="851535" h="483235">
                  <a:moveTo>
                    <a:pt x="783287" y="430984"/>
                  </a:moveTo>
                  <a:lnTo>
                    <a:pt x="613331" y="430984"/>
                  </a:lnTo>
                  <a:lnTo>
                    <a:pt x="710991" y="482991"/>
                  </a:lnTo>
                  <a:lnTo>
                    <a:pt x="723272" y="482991"/>
                  </a:lnTo>
                  <a:lnTo>
                    <a:pt x="761494" y="452973"/>
                  </a:lnTo>
                  <a:lnTo>
                    <a:pt x="783287" y="430984"/>
                  </a:lnTo>
                  <a:close/>
                </a:path>
                <a:path w="851535" h="483235">
                  <a:moveTo>
                    <a:pt x="251229" y="15376"/>
                  </a:moveTo>
                  <a:lnTo>
                    <a:pt x="158780" y="39565"/>
                  </a:lnTo>
                  <a:lnTo>
                    <a:pt x="94647" y="78601"/>
                  </a:lnTo>
                  <a:lnTo>
                    <a:pt x="57294" y="114912"/>
                  </a:lnTo>
                  <a:lnTo>
                    <a:pt x="45184" y="130921"/>
                  </a:lnTo>
                  <a:lnTo>
                    <a:pt x="194943" y="272107"/>
                  </a:lnTo>
                  <a:lnTo>
                    <a:pt x="807058" y="272107"/>
                  </a:lnTo>
                  <a:lnTo>
                    <a:pt x="828722" y="258251"/>
                  </a:lnTo>
                  <a:lnTo>
                    <a:pt x="333322" y="258251"/>
                  </a:lnTo>
                  <a:lnTo>
                    <a:pt x="251229" y="15376"/>
                  </a:lnTo>
                  <a:close/>
                </a:path>
                <a:path w="851535" h="483235">
                  <a:moveTo>
                    <a:pt x="426795" y="0"/>
                  </a:moveTo>
                  <a:lnTo>
                    <a:pt x="371133" y="419"/>
                  </a:lnTo>
                  <a:lnTo>
                    <a:pt x="349133" y="2016"/>
                  </a:lnTo>
                  <a:lnTo>
                    <a:pt x="333322" y="258251"/>
                  </a:lnTo>
                  <a:lnTo>
                    <a:pt x="828722" y="258251"/>
                  </a:lnTo>
                  <a:lnTo>
                    <a:pt x="851101" y="243938"/>
                  </a:lnTo>
                  <a:lnTo>
                    <a:pt x="506740" y="243938"/>
                  </a:lnTo>
                  <a:lnTo>
                    <a:pt x="577086" y="28902"/>
                  </a:lnTo>
                  <a:lnTo>
                    <a:pt x="500615" y="7309"/>
                  </a:lnTo>
                  <a:lnTo>
                    <a:pt x="426795" y="0"/>
                  </a:lnTo>
                  <a:close/>
                </a:path>
                <a:path w="851535" h="483235">
                  <a:moveTo>
                    <a:pt x="650834" y="58150"/>
                  </a:moveTo>
                  <a:lnTo>
                    <a:pt x="506740" y="243938"/>
                  </a:lnTo>
                  <a:lnTo>
                    <a:pt x="851101" y="243938"/>
                  </a:lnTo>
                  <a:lnTo>
                    <a:pt x="801132" y="157328"/>
                  </a:lnTo>
                  <a:lnTo>
                    <a:pt x="734365" y="99861"/>
                  </a:lnTo>
                  <a:lnTo>
                    <a:pt x="675900" y="67986"/>
                  </a:lnTo>
                  <a:lnTo>
                    <a:pt x="650834" y="58150"/>
                  </a:lnTo>
                  <a:close/>
                </a:path>
              </a:pathLst>
            </a:custGeom>
            <a:solidFill>
              <a:srgbClr val="374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883" y="4709682"/>
              <a:ext cx="371475" cy="416559"/>
            </a:xfrm>
            <a:custGeom>
              <a:avLst/>
              <a:gdLst/>
              <a:ahLst/>
              <a:cxnLst/>
              <a:rect l="l" t="t" r="r" b="b"/>
              <a:pathLst>
                <a:path w="371475" h="416560">
                  <a:moveTo>
                    <a:pt x="0" y="240411"/>
                  </a:moveTo>
                  <a:lnTo>
                    <a:pt x="371449" y="416001"/>
                  </a:lnTo>
                  <a:lnTo>
                    <a:pt x="135026" y="0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343" y="4661315"/>
              <a:ext cx="394335" cy="464820"/>
            </a:xfrm>
            <a:custGeom>
              <a:avLst/>
              <a:gdLst/>
              <a:ahLst/>
              <a:cxnLst/>
              <a:rect l="l" t="t" r="r" b="b"/>
              <a:pathLst>
                <a:path w="394334" h="464820">
                  <a:moveTo>
                    <a:pt x="55714" y="0"/>
                  </a:moveTo>
                  <a:lnTo>
                    <a:pt x="0" y="464375"/>
                  </a:lnTo>
                  <a:lnTo>
                    <a:pt x="394335" y="139814"/>
                  </a:lnTo>
                </a:path>
              </a:pathLst>
            </a:custGeom>
            <a:ln w="9525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5778" y="4738814"/>
              <a:ext cx="438784" cy="405130"/>
            </a:xfrm>
            <a:custGeom>
              <a:avLst/>
              <a:gdLst/>
              <a:ahLst/>
              <a:cxnLst/>
              <a:rect l="l" t="t" r="r" b="b"/>
              <a:pathLst>
                <a:path w="438784" h="405129">
                  <a:moveTo>
                    <a:pt x="438225" y="0"/>
                  </a:moveTo>
                  <a:lnTo>
                    <a:pt x="113562" y="386867"/>
                  </a:lnTo>
                  <a:lnTo>
                    <a:pt x="0" y="404685"/>
                  </a:lnTo>
                </a:path>
              </a:pathLst>
            </a:custGeom>
            <a:ln w="9524">
              <a:solidFill>
                <a:srgbClr val="1C2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339" y="5049490"/>
              <a:ext cx="6985" cy="94615"/>
            </a:xfrm>
            <a:custGeom>
              <a:avLst/>
              <a:gdLst/>
              <a:ahLst/>
              <a:cxnLst/>
              <a:rect l="l" t="t" r="r" b="b"/>
              <a:pathLst>
                <a:path w="6984" h="94614">
                  <a:moveTo>
                    <a:pt x="6665" y="940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65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10167"/>
              <a:ext cx="537210" cy="633730"/>
            </a:xfrm>
            <a:custGeom>
              <a:avLst/>
              <a:gdLst/>
              <a:ahLst/>
              <a:cxnLst/>
              <a:rect l="l" t="t" r="r" b="b"/>
              <a:pathLst>
                <a:path w="537210" h="633729">
                  <a:moveTo>
                    <a:pt x="0" y="405562"/>
                  </a:moveTo>
                  <a:lnTo>
                    <a:pt x="0" y="633332"/>
                  </a:lnTo>
                  <a:lnTo>
                    <a:pt x="342264" y="633332"/>
                  </a:lnTo>
                  <a:lnTo>
                    <a:pt x="352638" y="498500"/>
                  </a:lnTo>
                  <a:lnTo>
                    <a:pt x="80548" y="498500"/>
                  </a:lnTo>
                  <a:lnTo>
                    <a:pt x="60670" y="477979"/>
                  </a:lnTo>
                  <a:lnTo>
                    <a:pt x="12217" y="422236"/>
                  </a:lnTo>
                  <a:lnTo>
                    <a:pt x="0" y="405562"/>
                  </a:lnTo>
                  <a:close/>
                </a:path>
                <a:path w="537210" h="633729">
                  <a:moveTo>
                    <a:pt x="88485" y="50901"/>
                  </a:moveTo>
                  <a:lnTo>
                    <a:pt x="84027" y="67539"/>
                  </a:lnTo>
                  <a:lnTo>
                    <a:pt x="75033" y="117608"/>
                  </a:lnTo>
                  <a:lnTo>
                    <a:pt x="68072" y="201338"/>
                  </a:lnTo>
                  <a:lnTo>
                    <a:pt x="69715" y="318960"/>
                  </a:lnTo>
                  <a:lnTo>
                    <a:pt x="80548" y="498500"/>
                  </a:lnTo>
                  <a:lnTo>
                    <a:pt x="352638" y="498500"/>
                  </a:lnTo>
                  <a:lnTo>
                    <a:pt x="354774" y="470735"/>
                  </a:lnTo>
                  <a:lnTo>
                    <a:pt x="364821" y="425678"/>
                  </a:lnTo>
                  <a:lnTo>
                    <a:pt x="265968" y="425678"/>
                  </a:lnTo>
                  <a:lnTo>
                    <a:pt x="265795" y="405562"/>
                  </a:lnTo>
                  <a:lnTo>
                    <a:pt x="265730" y="397983"/>
                  </a:lnTo>
                  <a:lnTo>
                    <a:pt x="260966" y="329682"/>
                  </a:lnTo>
                  <a:lnTo>
                    <a:pt x="259066" y="318960"/>
                  </a:lnTo>
                  <a:lnTo>
                    <a:pt x="185971" y="318960"/>
                  </a:lnTo>
                  <a:lnTo>
                    <a:pt x="168036" y="284579"/>
                  </a:lnTo>
                  <a:lnTo>
                    <a:pt x="130022" y="204938"/>
                  </a:lnTo>
                  <a:lnTo>
                    <a:pt x="95611" y="115293"/>
                  </a:lnTo>
                  <a:lnTo>
                    <a:pt x="88485" y="50901"/>
                  </a:lnTo>
                  <a:close/>
                </a:path>
                <a:path w="537210" h="633729">
                  <a:moveTo>
                    <a:pt x="537075" y="0"/>
                  </a:moveTo>
                  <a:lnTo>
                    <a:pt x="502399" y="27123"/>
                  </a:lnTo>
                  <a:lnTo>
                    <a:pt x="422014" y="107802"/>
                  </a:lnTo>
                  <a:lnTo>
                    <a:pt x="331383" y="240999"/>
                  </a:lnTo>
                  <a:lnTo>
                    <a:pt x="265968" y="425678"/>
                  </a:lnTo>
                  <a:lnTo>
                    <a:pt x="364821" y="425678"/>
                  </a:lnTo>
                  <a:lnTo>
                    <a:pt x="413190" y="208761"/>
                  </a:lnTo>
                  <a:lnTo>
                    <a:pt x="537075" y="0"/>
                  </a:lnTo>
                  <a:close/>
                </a:path>
                <a:path w="537210" h="633729">
                  <a:moveTo>
                    <a:pt x="213568" y="159981"/>
                  </a:moveTo>
                  <a:lnTo>
                    <a:pt x="207311" y="179589"/>
                  </a:lnTo>
                  <a:lnTo>
                    <a:pt x="194583" y="225517"/>
                  </a:lnTo>
                  <a:lnTo>
                    <a:pt x="184448" y="278421"/>
                  </a:lnTo>
                  <a:lnTo>
                    <a:pt x="185971" y="318960"/>
                  </a:lnTo>
                  <a:lnTo>
                    <a:pt x="259066" y="318960"/>
                  </a:lnTo>
                  <a:lnTo>
                    <a:pt x="245603" y="242955"/>
                  </a:lnTo>
                  <a:lnTo>
                    <a:pt x="213568" y="159981"/>
                  </a:lnTo>
                  <a:close/>
                </a:path>
              </a:pathLst>
            </a:custGeom>
            <a:solidFill>
              <a:srgbClr val="969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4655" y="3071482"/>
              <a:ext cx="2835910" cy="1233170"/>
            </a:xfrm>
            <a:custGeom>
              <a:avLst/>
              <a:gdLst/>
              <a:ahLst/>
              <a:cxnLst/>
              <a:rect l="l" t="t" r="r" b="b"/>
              <a:pathLst>
                <a:path w="2835910" h="1233170">
                  <a:moveTo>
                    <a:pt x="358876" y="1141463"/>
                  </a:moveTo>
                  <a:lnTo>
                    <a:pt x="0" y="1141463"/>
                  </a:lnTo>
                  <a:lnTo>
                    <a:pt x="0" y="1232560"/>
                  </a:lnTo>
                  <a:lnTo>
                    <a:pt x="358876" y="1232560"/>
                  </a:lnTo>
                  <a:lnTo>
                    <a:pt x="358876" y="1141463"/>
                  </a:lnTo>
                  <a:close/>
                </a:path>
                <a:path w="2835910" h="1233170">
                  <a:moveTo>
                    <a:pt x="358876" y="0"/>
                  </a:moveTo>
                  <a:lnTo>
                    <a:pt x="0" y="0"/>
                  </a:lnTo>
                  <a:lnTo>
                    <a:pt x="0" y="91097"/>
                  </a:lnTo>
                  <a:lnTo>
                    <a:pt x="358876" y="91097"/>
                  </a:lnTo>
                  <a:lnTo>
                    <a:pt x="358876" y="0"/>
                  </a:lnTo>
                  <a:close/>
                </a:path>
                <a:path w="2835910" h="1233170">
                  <a:moveTo>
                    <a:pt x="926122" y="1141463"/>
                  </a:moveTo>
                  <a:lnTo>
                    <a:pt x="567245" y="1141463"/>
                  </a:lnTo>
                  <a:lnTo>
                    <a:pt x="567245" y="1232560"/>
                  </a:lnTo>
                  <a:lnTo>
                    <a:pt x="926122" y="1232560"/>
                  </a:lnTo>
                  <a:lnTo>
                    <a:pt x="926122" y="1141463"/>
                  </a:lnTo>
                  <a:close/>
                </a:path>
                <a:path w="2835910" h="1233170">
                  <a:moveTo>
                    <a:pt x="926122" y="0"/>
                  </a:moveTo>
                  <a:lnTo>
                    <a:pt x="567245" y="0"/>
                  </a:lnTo>
                  <a:lnTo>
                    <a:pt x="567245" y="91097"/>
                  </a:lnTo>
                  <a:lnTo>
                    <a:pt x="926122" y="91097"/>
                  </a:lnTo>
                  <a:lnTo>
                    <a:pt x="926122" y="0"/>
                  </a:lnTo>
                  <a:close/>
                </a:path>
                <a:path w="2835910" h="1233170">
                  <a:moveTo>
                    <a:pt x="1361579" y="0"/>
                  </a:moveTo>
                  <a:lnTo>
                    <a:pt x="1002703" y="0"/>
                  </a:lnTo>
                  <a:lnTo>
                    <a:pt x="1002703" y="91097"/>
                  </a:lnTo>
                  <a:lnTo>
                    <a:pt x="1361579" y="91097"/>
                  </a:lnTo>
                  <a:lnTo>
                    <a:pt x="1361579" y="0"/>
                  </a:lnTo>
                  <a:close/>
                </a:path>
                <a:path w="2835910" h="1233170">
                  <a:moveTo>
                    <a:pt x="1416799" y="1141463"/>
                  </a:moveTo>
                  <a:lnTo>
                    <a:pt x="1057922" y="1141463"/>
                  </a:lnTo>
                  <a:lnTo>
                    <a:pt x="1057922" y="1232560"/>
                  </a:lnTo>
                  <a:lnTo>
                    <a:pt x="1416799" y="1232560"/>
                  </a:lnTo>
                  <a:lnTo>
                    <a:pt x="1416799" y="1141463"/>
                  </a:lnTo>
                  <a:close/>
                </a:path>
                <a:path w="2835910" h="1233170">
                  <a:moveTo>
                    <a:pt x="1892744" y="0"/>
                  </a:moveTo>
                  <a:lnTo>
                    <a:pt x="1533867" y="0"/>
                  </a:lnTo>
                  <a:lnTo>
                    <a:pt x="1533867" y="91097"/>
                  </a:lnTo>
                  <a:lnTo>
                    <a:pt x="1892744" y="91097"/>
                  </a:lnTo>
                  <a:lnTo>
                    <a:pt x="1892744" y="0"/>
                  </a:lnTo>
                  <a:close/>
                </a:path>
                <a:path w="2835910" h="1233170">
                  <a:moveTo>
                    <a:pt x="1907463" y="1141463"/>
                  </a:moveTo>
                  <a:lnTo>
                    <a:pt x="1548599" y="1141463"/>
                  </a:lnTo>
                  <a:lnTo>
                    <a:pt x="1548599" y="1232560"/>
                  </a:lnTo>
                  <a:lnTo>
                    <a:pt x="1907463" y="1232560"/>
                  </a:lnTo>
                  <a:lnTo>
                    <a:pt x="1907463" y="1141463"/>
                  </a:lnTo>
                  <a:close/>
                </a:path>
                <a:path w="2835910" h="1233170">
                  <a:moveTo>
                    <a:pt x="2364270" y="0"/>
                  </a:moveTo>
                  <a:lnTo>
                    <a:pt x="2005406" y="0"/>
                  </a:lnTo>
                  <a:lnTo>
                    <a:pt x="2005406" y="91097"/>
                  </a:lnTo>
                  <a:lnTo>
                    <a:pt x="2364270" y="91097"/>
                  </a:lnTo>
                  <a:lnTo>
                    <a:pt x="2364270" y="0"/>
                  </a:lnTo>
                  <a:close/>
                </a:path>
                <a:path w="2835910" h="1233170">
                  <a:moveTo>
                    <a:pt x="2398153" y="1141463"/>
                  </a:moveTo>
                  <a:lnTo>
                    <a:pt x="2039289" y="1141463"/>
                  </a:lnTo>
                  <a:lnTo>
                    <a:pt x="2039289" y="1232560"/>
                  </a:lnTo>
                  <a:lnTo>
                    <a:pt x="2398153" y="1232560"/>
                  </a:lnTo>
                  <a:lnTo>
                    <a:pt x="2398153" y="1141463"/>
                  </a:lnTo>
                  <a:close/>
                </a:path>
                <a:path w="2835910" h="1233170">
                  <a:moveTo>
                    <a:pt x="2835821" y="1141463"/>
                  </a:moveTo>
                  <a:lnTo>
                    <a:pt x="2476944" y="1141463"/>
                  </a:lnTo>
                  <a:lnTo>
                    <a:pt x="2476944" y="1232560"/>
                  </a:lnTo>
                  <a:lnTo>
                    <a:pt x="2835821" y="1232560"/>
                  </a:lnTo>
                  <a:lnTo>
                    <a:pt x="2835821" y="1141463"/>
                  </a:lnTo>
                  <a:close/>
                </a:path>
                <a:path w="2835910" h="1233170">
                  <a:moveTo>
                    <a:pt x="2835821" y="0"/>
                  </a:moveTo>
                  <a:lnTo>
                    <a:pt x="2476944" y="0"/>
                  </a:lnTo>
                  <a:lnTo>
                    <a:pt x="2476944" y="91097"/>
                  </a:lnTo>
                  <a:lnTo>
                    <a:pt x="2835821" y="91097"/>
                  </a:lnTo>
                  <a:lnTo>
                    <a:pt x="2835821" y="0"/>
                  </a:lnTo>
                  <a:close/>
                </a:path>
              </a:pathLst>
            </a:custGeom>
            <a:solidFill>
              <a:srgbClr val="E3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4655" y="3980675"/>
              <a:ext cx="2859405" cy="628015"/>
            </a:xfrm>
            <a:custGeom>
              <a:avLst/>
              <a:gdLst/>
              <a:ahLst/>
              <a:cxnLst/>
              <a:rect l="l" t="t" r="r" b="b"/>
              <a:pathLst>
                <a:path w="2859404" h="628014">
                  <a:moveTo>
                    <a:pt x="358876" y="0"/>
                  </a:moveTo>
                  <a:lnTo>
                    <a:pt x="0" y="0"/>
                  </a:lnTo>
                  <a:lnTo>
                    <a:pt x="0" y="91097"/>
                  </a:lnTo>
                  <a:lnTo>
                    <a:pt x="358876" y="91097"/>
                  </a:lnTo>
                  <a:lnTo>
                    <a:pt x="358876" y="0"/>
                  </a:lnTo>
                  <a:close/>
                </a:path>
                <a:path w="2859404" h="628014">
                  <a:moveTo>
                    <a:pt x="409321" y="464540"/>
                  </a:moveTo>
                  <a:lnTo>
                    <a:pt x="50444" y="464540"/>
                  </a:lnTo>
                  <a:lnTo>
                    <a:pt x="50444" y="620560"/>
                  </a:lnTo>
                  <a:lnTo>
                    <a:pt x="409321" y="620560"/>
                  </a:lnTo>
                  <a:lnTo>
                    <a:pt x="409321" y="464540"/>
                  </a:lnTo>
                  <a:close/>
                </a:path>
                <a:path w="2859404" h="628014">
                  <a:moveTo>
                    <a:pt x="926122" y="0"/>
                  </a:moveTo>
                  <a:lnTo>
                    <a:pt x="567245" y="0"/>
                  </a:lnTo>
                  <a:lnTo>
                    <a:pt x="567245" y="91097"/>
                  </a:lnTo>
                  <a:lnTo>
                    <a:pt x="926122" y="91097"/>
                  </a:lnTo>
                  <a:lnTo>
                    <a:pt x="926122" y="0"/>
                  </a:lnTo>
                  <a:close/>
                </a:path>
                <a:path w="2859404" h="628014">
                  <a:moveTo>
                    <a:pt x="981341" y="464540"/>
                  </a:moveTo>
                  <a:lnTo>
                    <a:pt x="622465" y="464540"/>
                  </a:lnTo>
                  <a:lnTo>
                    <a:pt x="622465" y="620560"/>
                  </a:lnTo>
                  <a:lnTo>
                    <a:pt x="981341" y="620560"/>
                  </a:lnTo>
                  <a:lnTo>
                    <a:pt x="981341" y="464540"/>
                  </a:lnTo>
                  <a:close/>
                </a:path>
                <a:path w="2859404" h="628014">
                  <a:moveTo>
                    <a:pt x="1361579" y="0"/>
                  </a:moveTo>
                  <a:lnTo>
                    <a:pt x="1002703" y="0"/>
                  </a:lnTo>
                  <a:lnTo>
                    <a:pt x="1002703" y="91097"/>
                  </a:lnTo>
                  <a:lnTo>
                    <a:pt x="1361579" y="91097"/>
                  </a:lnTo>
                  <a:lnTo>
                    <a:pt x="1361579" y="0"/>
                  </a:lnTo>
                  <a:close/>
                </a:path>
                <a:path w="2859404" h="628014">
                  <a:moveTo>
                    <a:pt x="1416799" y="471601"/>
                  </a:moveTo>
                  <a:lnTo>
                    <a:pt x="1057922" y="471601"/>
                  </a:lnTo>
                  <a:lnTo>
                    <a:pt x="1057922" y="627621"/>
                  </a:lnTo>
                  <a:lnTo>
                    <a:pt x="1416799" y="627621"/>
                  </a:lnTo>
                  <a:lnTo>
                    <a:pt x="1416799" y="471601"/>
                  </a:lnTo>
                  <a:close/>
                </a:path>
                <a:path w="2859404" h="628014">
                  <a:moveTo>
                    <a:pt x="1892744" y="464540"/>
                  </a:moveTo>
                  <a:lnTo>
                    <a:pt x="1533867" y="464540"/>
                  </a:lnTo>
                  <a:lnTo>
                    <a:pt x="1533867" y="620560"/>
                  </a:lnTo>
                  <a:lnTo>
                    <a:pt x="1892744" y="620560"/>
                  </a:lnTo>
                  <a:lnTo>
                    <a:pt x="1892744" y="464540"/>
                  </a:lnTo>
                  <a:close/>
                </a:path>
                <a:path w="2859404" h="628014">
                  <a:moveTo>
                    <a:pt x="1892744" y="0"/>
                  </a:moveTo>
                  <a:lnTo>
                    <a:pt x="1533867" y="0"/>
                  </a:lnTo>
                  <a:lnTo>
                    <a:pt x="1533867" y="91097"/>
                  </a:lnTo>
                  <a:lnTo>
                    <a:pt x="1892744" y="91097"/>
                  </a:lnTo>
                  <a:lnTo>
                    <a:pt x="1892744" y="0"/>
                  </a:lnTo>
                  <a:close/>
                </a:path>
                <a:path w="2859404" h="628014">
                  <a:moveTo>
                    <a:pt x="2313838" y="0"/>
                  </a:moveTo>
                  <a:lnTo>
                    <a:pt x="1954974" y="0"/>
                  </a:lnTo>
                  <a:lnTo>
                    <a:pt x="1954974" y="91097"/>
                  </a:lnTo>
                  <a:lnTo>
                    <a:pt x="2313838" y="91097"/>
                  </a:lnTo>
                  <a:lnTo>
                    <a:pt x="2313838" y="0"/>
                  </a:lnTo>
                  <a:close/>
                </a:path>
                <a:path w="2859404" h="628014">
                  <a:moveTo>
                    <a:pt x="2364270" y="464540"/>
                  </a:moveTo>
                  <a:lnTo>
                    <a:pt x="2005406" y="464540"/>
                  </a:lnTo>
                  <a:lnTo>
                    <a:pt x="2005406" y="620560"/>
                  </a:lnTo>
                  <a:lnTo>
                    <a:pt x="2364270" y="620560"/>
                  </a:lnTo>
                  <a:lnTo>
                    <a:pt x="2364270" y="464540"/>
                  </a:lnTo>
                  <a:close/>
                </a:path>
                <a:path w="2859404" h="628014">
                  <a:moveTo>
                    <a:pt x="2859354" y="464540"/>
                  </a:moveTo>
                  <a:lnTo>
                    <a:pt x="2500490" y="464540"/>
                  </a:lnTo>
                  <a:lnTo>
                    <a:pt x="2500490" y="620560"/>
                  </a:lnTo>
                  <a:lnTo>
                    <a:pt x="2859354" y="620560"/>
                  </a:lnTo>
                  <a:lnTo>
                    <a:pt x="2859354" y="464540"/>
                  </a:lnTo>
                  <a:close/>
                </a:path>
                <a:path w="2859404" h="628014">
                  <a:moveTo>
                    <a:pt x="2859354" y="0"/>
                  </a:moveTo>
                  <a:lnTo>
                    <a:pt x="2500490" y="0"/>
                  </a:lnTo>
                  <a:lnTo>
                    <a:pt x="2500490" y="91097"/>
                  </a:lnTo>
                  <a:lnTo>
                    <a:pt x="2859354" y="91097"/>
                  </a:lnTo>
                  <a:lnTo>
                    <a:pt x="2859354" y="0"/>
                  </a:lnTo>
                  <a:close/>
                </a:path>
              </a:pathLst>
            </a:custGeom>
            <a:solidFill>
              <a:srgbClr val="F7C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2298" y="-512886"/>
              <a:ext cx="3323522" cy="2139607"/>
            </a:xfrm>
            <a:prstGeom prst="rect">
              <a:avLst/>
            </a:prstGeom>
          </p:spPr>
        </p:pic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838200" y="977132"/>
            <a:ext cx="2164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10202"/>
                </a:solidFill>
              </a:rPr>
              <a:t>Su</a:t>
            </a:r>
            <a:r>
              <a:rPr sz="3200" spc="-60" dirty="0">
                <a:solidFill>
                  <a:srgbClr val="010202"/>
                </a:solidFill>
              </a:rPr>
              <a:t> </a:t>
            </a:r>
            <a:r>
              <a:rPr sz="3200" spc="-10" dirty="0">
                <a:solidFill>
                  <a:srgbClr val="010202"/>
                </a:solidFill>
              </a:rPr>
              <a:t>Tüketimi</a:t>
            </a:r>
            <a:endParaRPr sz="3200" dirty="0"/>
          </a:p>
        </p:txBody>
      </p:sp>
      <p:sp>
        <p:nvSpPr>
          <p:cNvPr id="24" name="object 24"/>
          <p:cNvSpPr txBox="1"/>
          <p:nvPr/>
        </p:nvSpPr>
        <p:spPr>
          <a:xfrm>
            <a:off x="990600" y="2647950"/>
            <a:ext cx="5867399" cy="1530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Misafir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err="1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err="1" smtClean="0">
                <a:solidFill>
                  <a:srgbClr val="010202"/>
                </a:solidFill>
                <a:latin typeface="Verdana"/>
                <a:cs typeface="Verdana"/>
              </a:rPr>
              <a:t>çal</a:t>
            </a:r>
            <a:r>
              <a:rPr lang="tr-TR" sz="1200" dirty="0" err="1" smtClean="0">
                <a:solidFill>
                  <a:srgbClr val="010202"/>
                </a:solidFill>
                <a:latin typeface="Verdana"/>
                <a:cs typeface="Verdana"/>
              </a:rPr>
              <a:t>ış</a:t>
            </a:r>
            <a:r>
              <a:rPr sz="1200" dirty="0" smtClean="0">
                <a:solidFill>
                  <a:srgbClr val="010202"/>
                </a:solidFill>
                <a:latin typeface="Verdana"/>
                <a:cs typeface="Verdana"/>
              </a:rPr>
              <a:t>an</a:t>
            </a:r>
            <a:r>
              <a:rPr sz="1200" spc="2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tuvaletlerinde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tasarruflu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ve/veya</a:t>
            </a:r>
            <a:r>
              <a:rPr sz="1200" spc="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ikili</a:t>
            </a:r>
            <a:r>
              <a:rPr sz="1200" spc="2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sifon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sistemi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kullanılmaktadır.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Genel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mekân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tuvaletlerinde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fotoselli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pisuarlar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mevcuttur.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101200"/>
              </a:lnSpc>
            </a:pP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Mutfaklarda</a:t>
            </a:r>
            <a:r>
              <a:rPr sz="1200" spc="4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el</a:t>
            </a:r>
            <a:r>
              <a:rPr sz="1200" spc="3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yıkama</a:t>
            </a:r>
            <a:r>
              <a:rPr sz="1200" spc="4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lavabolarında</a:t>
            </a:r>
            <a:r>
              <a:rPr sz="1200" spc="4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fotoselli</a:t>
            </a:r>
            <a:r>
              <a:rPr sz="1200" spc="3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musluklar</a:t>
            </a:r>
            <a:r>
              <a:rPr sz="1200" spc="4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kullanılmaktadır.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Bahçelerimizde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sulama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yapılırken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damlama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fıskiye</a:t>
            </a:r>
            <a:r>
              <a:rPr sz="1200" spc="2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sisteminden faydalanılmaktadır.</a:t>
            </a:r>
            <a:endParaRPr sz="1200" dirty="0">
              <a:latin typeface="Verdana"/>
              <a:cs typeface="Verdana"/>
            </a:endParaRPr>
          </a:p>
          <a:p>
            <a:pPr marL="12700" marR="411480" indent="-635">
              <a:lnSpc>
                <a:spcPct val="101200"/>
              </a:lnSpc>
            </a:pP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Odalarda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havlu</a:t>
            </a:r>
            <a:r>
              <a:rPr sz="1200" spc="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err="1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1200" dirty="0" err="1" smtClean="0">
                <a:solidFill>
                  <a:srgbClr val="010202"/>
                </a:solidFill>
                <a:latin typeface="Verdana"/>
                <a:cs typeface="Verdana"/>
              </a:rPr>
              <a:t>çarşa</a:t>
            </a:r>
            <a:r>
              <a:rPr sz="1200" dirty="0" smtClean="0">
                <a:solidFill>
                  <a:srgbClr val="010202"/>
                </a:solidFill>
                <a:latin typeface="Verdana"/>
                <a:cs typeface="Verdana"/>
              </a:rPr>
              <a:t>f</a:t>
            </a:r>
            <a:r>
              <a:rPr sz="1200" spc="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smtClean="0">
                <a:solidFill>
                  <a:srgbClr val="010202"/>
                </a:solidFill>
                <a:latin typeface="Verdana"/>
                <a:cs typeface="Verdana"/>
              </a:rPr>
              <a:t>d</a:t>
            </a:r>
            <a:r>
              <a:rPr lang="tr-TR" sz="1200" dirty="0" smtClean="0">
                <a:solidFill>
                  <a:srgbClr val="010202"/>
                </a:solidFill>
                <a:latin typeface="Verdana"/>
                <a:cs typeface="Verdana"/>
              </a:rPr>
              <a:t>eğişi</a:t>
            </a:r>
            <a:r>
              <a:rPr sz="1200" dirty="0" err="1" smtClean="0">
                <a:solidFill>
                  <a:srgbClr val="010202"/>
                </a:solidFill>
                <a:latin typeface="Verdana"/>
                <a:cs typeface="Verdana"/>
              </a:rPr>
              <a:t>mleri</a:t>
            </a:r>
            <a:r>
              <a:rPr sz="1200" spc="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misafir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err="1">
                <a:solidFill>
                  <a:srgbClr val="010202"/>
                </a:solidFill>
                <a:latin typeface="Verdana"/>
                <a:cs typeface="Verdana"/>
              </a:rPr>
              <a:t>talepleri</a:t>
            </a:r>
            <a:r>
              <a:rPr sz="1200" spc="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lang="tr-TR" sz="1200" dirty="0" err="1" smtClean="0">
                <a:solidFill>
                  <a:srgbClr val="010202"/>
                </a:solidFill>
                <a:latin typeface="Verdana"/>
                <a:cs typeface="Verdana"/>
              </a:rPr>
              <a:t>doğr</a:t>
            </a:r>
            <a:r>
              <a:rPr sz="1200" spc="-10" dirty="0" err="1" smtClean="0">
                <a:solidFill>
                  <a:srgbClr val="010202"/>
                </a:solidFill>
                <a:latin typeface="Verdana"/>
                <a:cs typeface="Verdana"/>
              </a:rPr>
              <a:t>ultusunda</a:t>
            </a:r>
            <a:r>
              <a:rPr sz="1200" spc="-10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 err="1" smtClean="0">
                <a:solidFill>
                  <a:srgbClr val="010202"/>
                </a:solidFill>
                <a:latin typeface="Verdana"/>
                <a:cs typeface="Verdana"/>
              </a:rPr>
              <a:t>gerçekle</a:t>
            </a:r>
            <a:r>
              <a:rPr lang="tr-TR" sz="1200" spc="245" dirty="0" err="1" smtClean="0">
                <a:solidFill>
                  <a:srgbClr val="010202"/>
                </a:solidFill>
                <a:latin typeface="Verdana"/>
                <a:cs typeface="Verdana"/>
              </a:rPr>
              <a:t>şt</a:t>
            </a:r>
            <a:r>
              <a:rPr sz="1200" dirty="0" err="1" smtClean="0">
                <a:solidFill>
                  <a:srgbClr val="010202"/>
                </a:solidFill>
                <a:latin typeface="Verdana"/>
                <a:cs typeface="Verdana"/>
              </a:rPr>
              <a:t>irilmekte</a:t>
            </a:r>
            <a:r>
              <a:rPr sz="1200" spc="15" dirty="0" smtClean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ve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bu</a:t>
            </a:r>
            <a:r>
              <a:rPr sz="1200" spc="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konuda</a:t>
            </a:r>
            <a:r>
              <a:rPr sz="1200" spc="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misafirlere</a:t>
            </a:r>
            <a:r>
              <a:rPr sz="1200" spc="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0202"/>
                </a:solidFill>
                <a:latin typeface="Verdana"/>
                <a:cs typeface="Verdana"/>
              </a:rPr>
              <a:t>bilgi</a:t>
            </a:r>
            <a:r>
              <a:rPr sz="1200" spc="10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10202"/>
                </a:solidFill>
                <a:latin typeface="Verdana"/>
                <a:cs typeface="Verdana"/>
              </a:rPr>
              <a:t>verilmektedir</a:t>
            </a:r>
            <a:r>
              <a:rPr sz="1400" spc="-10" dirty="0">
                <a:solidFill>
                  <a:srgbClr val="010202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1079</Words>
  <Application>Microsoft Office PowerPoint</Application>
  <PresentationFormat>Ekran Gösterisi (16:9)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Garamond</vt:lpstr>
      <vt:lpstr>Microsoft Sans Serif</vt:lpstr>
      <vt:lpstr>Segoe UI Symbol</vt:lpstr>
      <vt:lpstr>Tahoma</vt:lpstr>
      <vt:lpstr>Times New Roman</vt:lpstr>
      <vt:lpstr>Verdana</vt:lpstr>
      <vt:lpstr>Organik</vt:lpstr>
      <vt:lpstr>En Vie Beach</vt:lpstr>
      <vt:lpstr>PowerPoint Sunusu</vt:lpstr>
      <vt:lpstr>içerik detayları</vt:lpstr>
      <vt:lpstr>EN VİE BEACH HOTEL CARE Hakkında</vt:lpstr>
      <vt:lpstr>Personel Doğum günü kutlaması</vt:lpstr>
      <vt:lpstr>Sürdürülebilir Tarım ve Yerel Ürün Kullanımı</vt:lpstr>
      <vt:lpstr>Elektrik Tüketimi</vt:lpstr>
      <vt:lpstr>PowerPoint Sunusu</vt:lpstr>
      <vt:lpstr>Su Tüketimi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vie beach Rapor 2025</dc:title>
  <dc:creator>W11</dc:creator>
  <cp:lastModifiedBy>W11</cp:lastModifiedBy>
  <cp:revision>9</cp:revision>
  <dcterms:created xsi:type="dcterms:W3CDTF">2026-06-24T07:12:49Z</dcterms:created>
  <dcterms:modified xsi:type="dcterms:W3CDTF">2026-06-24T08:59:18Z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Creator">
    <vt:lpwstr>Adobe Illustrator 28.4 (Macintosh)</vt:lpwstr>
  </property>
  <property fmtid="{D5CDD505-2E9C-101B-9397-08002B2CF9AE}" pid="4" name="LastSaved">
    <vt:filetime>2026-06-24T00:00:00Z</vt:filetime>
  </property>
  <property fmtid="{D5CDD505-2E9C-101B-9397-08002B2CF9AE}" pid="5" name="Producer">
    <vt:lpwstr>Adobe PDF library 17.00</vt:lpwstr>
  </property>
</Properties>
</file>